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71" r:id="rId2"/>
    <p:sldId id="256" r:id="rId3"/>
    <p:sldId id="270" r:id="rId4"/>
    <p:sldId id="258" r:id="rId5"/>
    <p:sldId id="257" r:id="rId6"/>
    <p:sldId id="260" r:id="rId7"/>
    <p:sldId id="261" r:id="rId8"/>
    <p:sldId id="262" r:id="rId9"/>
    <p:sldId id="276" r:id="rId10"/>
    <p:sldId id="273" r:id="rId11"/>
    <p:sldId id="263" r:id="rId12"/>
    <p:sldId id="264" r:id="rId13"/>
    <p:sldId id="265" r:id="rId14"/>
    <p:sldId id="275" r:id="rId15"/>
    <p:sldId id="266" r:id="rId16"/>
    <p:sldId id="267" r:id="rId17"/>
    <p:sldId id="277" r:id="rId18"/>
    <p:sldId id="272" r:id="rId19"/>
    <p:sldId id="274" r:id="rId20"/>
    <p:sldId id="27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uropa IT" initials="EI" lastIdx="1" clrIdx="0">
    <p:extLst>
      <p:ext uri="{19B8F6BF-5375-455C-9EA6-DF929625EA0E}">
        <p15:presenceInfo xmlns:p15="http://schemas.microsoft.com/office/powerpoint/2012/main" userId="Europa I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1" autoAdjust="0"/>
    <p:restoredTop sz="94660"/>
  </p:normalViewPr>
  <p:slideViewPr>
    <p:cSldViewPr snapToGrid="0">
      <p:cViewPr varScale="1">
        <p:scale>
          <a:sx n="68" d="100"/>
          <a:sy n="68" d="100"/>
        </p:scale>
        <p:origin x="804" y="7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02-14T14:50:09.915" idx="1">
    <p:pos x="10" y="10"/>
    <p:text/>
    <p:extLst>
      <p:ext uri="{C676402C-5697-4E1C-873F-D02D1690AC5C}">
        <p15:threadingInfo xmlns:p15="http://schemas.microsoft.com/office/powerpoint/2012/main" timeZoneBias="30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D69033-F1C1-4CD0-A3BF-32210B139520}" type="datetimeFigureOut">
              <a:rPr lang="en-US" smtClean="0"/>
              <a:t>2/15/2017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342B27-F999-48AF-8364-EE341CB86C3A}" type="slidenum">
              <a:rPr lang="en-US" smtClean="0"/>
              <a:t>‹#›</a:t>
            </a:fld>
            <a:endParaRPr lang="en-US"/>
          </a:p>
        </p:txBody>
      </p:sp>
    </p:spTree>
    <p:extLst>
      <p:ext uri="{BB962C8B-B14F-4D97-AF65-F5344CB8AC3E}">
        <p14:creationId xmlns:p14="http://schemas.microsoft.com/office/powerpoint/2010/main" val="4059135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most simple way to put it, social engineering is when someone uses human interaction to obtain or compromise data.</a:t>
            </a:r>
            <a:endParaRPr lang="en-US" dirty="0"/>
          </a:p>
        </p:txBody>
      </p:sp>
      <p:sp>
        <p:nvSpPr>
          <p:cNvPr id="4" name="Slide Number Placeholder 3"/>
          <p:cNvSpPr>
            <a:spLocks noGrp="1"/>
          </p:cNvSpPr>
          <p:nvPr>
            <p:ph type="sldNum" sz="quarter" idx="10"/>
          </p:nvPr>
        </p:nvSpPr>
        <p:spPr/>
        <p:txBody>
          <a:bodyPr/>
          <a:lstStyle/>
          <a:p>
            <a:fld id="{F8342B27-F999-48AF-8364-EE341CB86C3A}" type="slidenum">
              <a:rPr lang="en-US" smtClean="0"/>
              <a:t>3</a:t>
            </a:fld>
            <a:endParaRPr lang="en-US"/>
          </a:p>
        </p:txBody>
      </p:sp>
    </p:spTree>
    <p:extLst>
      <p:ext uri="{BB962C8B-B14F-4D97-AF65-F5344CB8AC3E}">
        <p14:creationId xmlns:p14="http://schemas.microsoft.com/office/powerpoint/2010/main" val="2320687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a:t>
            </a:r>
            <a:r>
              <a:rPr lang="en-US" baseline="0" dirty="0"/>
              <a:t> is Kevin </a:t>
            </a:r>
            <a:r>
              <a:rPr lang="en-US" baseline="0" dirty="0" err="1"/>
              <a:t>Mitnick</a:t>
            </a:r>
            <a:r>
              <a:rPr lang="en-US" baseline="0" dirty="0"/>
              <a:t>? </a:t>
            </a:r>
            <a:r>
              <a:rPr lang="en-US" dirty="0"/>
              <a:t>Kevin </a:t>
            </a:r>
            <a:r>
              <a:rPr lang="en-US" dirty="0" err="1"/>
              <a:t>Mitnick</a:t>
            </a:r>
            <a:r>
              <a:rPr lang="en-US" dirty="0"/>
              <a:t> is a well known social engineer and hacker turned</a:t>
            </a:r>
            <a:r>
              <a:rPr lang="en-US" baseline="0" dirty="0"/>
              <a:t> cyber security consultant.  - Read second bullet point</a:t>
            </a:r>
            <a:endParaRPr lang="en-US" dirty="0"/>
          </a:p>
        </p:txBody>
      </p:sp>
      <p:sp>
        <p:nvSpPr>
          <p:cNvPr id="4" name="Slide Number Placeholder 3"/>
          <p:cNvSpPr>
            <a:spLocks noGrp="1"/>
          </p:cNvSpPr>
          <p:nvPr>
            <p:ph type="sldNum" sz="quarter" idx="10"/>
          </p:nvPr>
        </p:nvSpPr>
        <p:spPr/>
        <p:txBody>
          <a:bodyPr/>
          <a:lstStyle/>
          <a:p>
            <a:fld id="{F8342B27-F999-48AF-8364-EE341CB86C3A}" type="slidenum">
              <a:rPr lang="en-US" smtClean="0"/>
              <a:t>4</a:t>
            </a:fld>
            <a:endParaRPr lang="en-US"/>
          </a:p>
        </p:txBody>
      </p:sp>
    </p:spTree>
    <p:extLst>
      <p:ext uri="{BB962C8B-B14F-4D97-AF65-F5344CB8AC3E}">
        <p14:creationId xmlns:p14="http://schemas.microsoft.com/office/powerpoint/2010/main" val="2964355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quote from</a:t>
            </a:r>
            <a:r>
              <a:rPr lang="en-US" baseline="0" dirty="0"/>
              <a:t> Kevin </a:t>
            </a:r>
            <a:r>
              <a:rPr lang="en-US" baseline="0" dirty="0" err="1"/>
              <a:t>Mitnick</a:t>
            </a:r>
            <a:r>
              <a:rPr lang="en-US" baseline="0" dirty="0"/>
              <a:t> that really underlines how serious the human element is, in cyber security.</a:t>
            </a:r>
            <a:endParaRPr lang="en-US" dirty="0"/>
          </a:p>
        </p:txBody>
      </p:sp>
      <p:sp>
        <p:nvSpPr>
          <p:cNvPr id="4" name="Slide Number Placeholder 3"/>
          <p:cNvSpPr>
            <a:spLocks noGrp="1"/>
          </p:cNvSpPr>
          <p:nvPr>
            <p:ph type="sldNum" sz="quarter" idx="10"/>
          </p:nvPr>
        </p:nvSpPr>
        <p:spPr/>
        <p:txBody>
          <a:bodyPr/>
          <a:lstStyle/>
          <a:p>
            <a:fld id="{F8342B27-F999-48AF-8364-EE341CB86C3A}" type="slidenum">
              <a:rPr lang="en-US" smtClean="0"/>
              <a:t>5</a:t>
            </a:fld>
            <a:endParaRPr lang="en-US"/>
          </a:p>
        </p:txBody>
      </p:sp>
    </p:spTree>
    <p:extLst>
      <p:ext uri="{BB962C8B-B14F-4D97-AF65-F5344CB8AC3E}">
        <p14:creationId xmlns:p14="http://schemas.microsoft.com/office/powerpoint/2010/main" val="31785549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classic and real example of social engineering. Please take a moment to read it and when</a:t>
            </a:r>
            <a:r>
              <a:rPr lang="en-US" baseline="0" dirty="0"/>
              <a:t> you are done if you would like to guess how it was done raise your hand.</a:t>
            </a:r>
            <a:endParaRPr lang="en-US" dirty="0"/>
          </a:p>
        </p:txBody>
      </p:sp>
      <p:sp>
        <p:nvSpPr>
          <p:cNvPr id="4" name="Slide Number Placeholder 3"/>
          <p:cNvSpPr>
            <a:spLocks noGrp="1"/>
          </p:cNvSpPr>
          <p:nvPr>
            <p:ph type="sldNum" sz="quarter" idx="10"/>
          </p:nvPr>
        </p:nvSpPr>
        <p:spPr/>
        <p:txBody>
          <a:bodyPr/>
          <a:lstStyle/>
          <a:p>
            <a:fld id="{F8342B27-F999-48AF-8364-EE341CB86C3A}" type="slidenum">
              <a:rPr lang="en-US" smtClean="0"/>
              <a:t>6</a:t>
            </a:fld>
            <a:endParaRPr lang="en-US"/>
          </a:p>
        </p:txBody>
      </p:sp>
    </p:spTree>
    <p:extLst>
      <p:ext uri="{BB962C8B-B14F-4D97-AF65-F5344CB8AC3E}">
        <p14:creationId xmlns:p14="http://schemas.microsoft.com/office/powerpoint/2010/main" val="28023684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the most common types of social engineering attacks</a:t>
            </a:r>
          </a:p>
        </p:txBody>
      </p:sp>
      <p:sp>
        <p:nvSpPr>
          <p:cNvPr id="4" name="Slide Number Placeholder 3"/>
          <p:cNvSpPr>
            <a:spLocks noGrp="1"/>
          </p:cNvSpPr>
          <p:nvPr>
            <p:ph type="sldNum" sz="quarter" idx="10"/>
          </p:nvPr>
        </p:nvSpPr>
        <p:spPr/>
        <p:txBody>
          <a:bodyPr/>
          <a:lstStyle/>
          <a:p>
            <a:fld id="{F8342B27-F999-48AF-8364-EE341CB86C3A}" type="slidenum">
              <a:rPr lang="en-US" smtClean="0"/>
              <a:t>7</a:t>
            </a:fld>
            <a:endParaRPr lang="en-US"/>
          </a:p>
        </p:txBody>
      </p:sp>
    </p:spTree>
    <p:extLst>
      <p:ext uri="{BB962C8B-B14F-4D97-AF65-F5344CB8AC3E}">
        <p14:creationId xmlns:p14="http://schemas.microsoft.com/office/powerpoint/2010/main" val="26605997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Pretexting</a:t>
            </a:r>
            <a:r>
              <a:rPr lang="en-US" baseline="0" dirty="0"/>
              <a:t> is the act of using an invented scenario (often based on previous research) that increases the likelihood that the victim will divulge information or perform actions that breach a companies security.</a:t>
            </a:r>
            <a:endParaRPr lang="en-US" dirty="0"/>
          </a:p>
        </p:txBody>
      </p:sp>
      <p:sp>
        <p:nvSpPr>
          <p:cNvPr id="4" name="Slide Number Placeholder 3"/>
          <p:cNvSpPr>
            <a:spLocks noGrp="1"/>
          </p:cNvSpPr>
          <p:nvPr>
            <p:ph type="sldNum" sz="quarter" idx="10"/>
          </p:nvPr>
        </p:nvSpPr>
        <p:spPr/>
        <p:txBody>
          <a:bodyPr/>
          <a:lstStyle/>
          <a:p>
            <a:fld id="{F8342B27-F999-48AF-8364-EE341CB86C3A}" type="slidenum">
              <a:rPr lang="en-US" smtClean="0"/>
              <a:t>10</a:t>
            </a:fld>
            <a:endParaRPr lang="en-US"/>
          </a:p>
        </p:txBody>
      </p:sp>
    </p:spTree>
    <p:extLst>
      <p:ext uri="{BB962C8B-B14F-4D97-AF65-F5344CB8AC3E}">
        <p14:creationId xmlns:p14="http://schemas.microsoft.com/office/powerpoint/2010/main" val="41145961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Tailgating</a:t>
            </a:r>
            <a:r>
              <a:rPr lang="en-US" baseline="0" dirty="0"/>
              <a:t> often takes advantage of good manners. We are all taught at a young age to hold doors for people and attackers know this.</a:t>
            </a:r>
            <a:endParaRPr lang="en-US" dirty="0"/>
          </a:p>
        </p:txBody>
      </p:sp>
      <p:sp>
        <p:nvSpPr>
          <p:cNvPr id="4" name="Slide Number Placeholder 3"/>
          <p:cNvSpPr>
            <a:spLocks noGrp="1"/>
          </p:cNvSpPr>
          <p:nvPr>
            <p:ph type="sldNum" sz="quarter" idx="10"/>
          </p:nvPr>
        </p:nvSpPr>
        <p:spPr/>
        <p:txBody>
          <a:bodyPr/>
          <a:lstStyle/>
          <a:p>
            <a:fld id="{F8342B27-F999-48AF-8364-EE341CB86C3A}" type="slidenum">
              <a:rPr lang="en-US" smtClean="0"/>
              <a:t>12</a:t>
            </a:fld>
            <a:endParaRPr lang="en-US"/>
          </a:p>
        </p:txBody>
      </p:sp>
    </p:spTree>
    <p:extLst>
      <p:ext uri="{BB962C8B-B14F-4D97-AF65-F5344CB8AC3E}">
        <p14:creationId xmlns:p14="http://schemas.microsoft.com/office/powerpoint/2010/main" val="29748753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a:t>
            </a:r>
            <a:r>
              <a:rPr lang="en-US" baseline="0" dirty="0"/>
              <a:t> may think nothing that breaches security ever ends up in the trash, but if enough information can be pieced together it can make an attacker seem knowledgeable or trustworthy. Occasionally someone may leave a jackpot in the trash though, you </a:t>
            </a:r>
            <a:r>
              <a:rPr lang="en-US" baseline="0"/>
              <a:t>never know.</a:t>
            </a:r>
            <a:endParaRPr lang="en-US" dirty="0"/>
          </a:p>
        </p:txBody>
      </p:sp>
      <p:sp>
        <p:nvSpPr>
          <p:cNvPr id="4" name="Slide Number Placeholder 3"/>
          <p:cNvSpPr>
            <a:spLocks noGrp="1"/>
          </p:cNvSpPr>
          <p:nvPr>
            <p:ph type="sldNum" sz="quarter" idx="10"/>
          </p:nvPr>
        </p:nvSpPr>
        <p:spPr/>
        <p:txBody>
          <a:bodyPr/>
          <a:lstStyle/>
          <a:p>
            <a:fld id="{F8342B27-F999-48AF-8364-EE341CB86C3A}" type="slidenum">
              <a:rPr lang="en-US" smtClean="0"/>
              <a:t>15</a:t>
            </a:fld>
            <a:endParaRPr lang="en-US"/>
          </a:p>
        </p:txBody>
      </p:sp>
    </p:spTree>
    <p:extLst>
      <p:ext uri="{BB962C8B-B14F-4D97-AF65-F5344CB8AC3E}">
        <p14:creationId xmlns:p14="http://schemas.microsoft.com/office/powerpoint/2010/main" val="4656168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talking points: </a:t>
            </a:r>
          </a:p>
          <a:p>
            <a:endParaRPr lang="en-US" dirty="0"/>
          </a:p>
          <a:p>
            <a:r>
              <a:rPr lang="en-US" dirty="0"/>
              <a:t>Can</a:t>
            </a:r>
            <a:r>
              <a:rPr lang="en-US" baseline="0" dirty="0"/>
              <a:t> anyone think of any movies where social engineering was used?</a:t>
            </a:r>
          </a:p>
          <a:p>
            <a:endParaRPr lang="en-US" dirty="0"/>
          </a:p>
          <a:p>
            <a:r>
              <a:rPr lang="en-US" dirty="0"/>
              <a:t>Has</a:t>
            </a:r>
            <a:r>
              <a:rPr lang="en-US" baseline="0" dirty="0"/>
              <a:t> anyone seen the movie Catch Me If You Can with Leonardo </a:t>
            </a:r>
            <a:r>
              <a:rPr lang="en-US" baseline="0" dirty="0" err="1"/>
              <a:t>Dicaprio</a:t>
            </a:r>
            <a:r>
              <a:rPr lang="en-US" baseline="0" dirty="0"/>
              <a:t> and Tom Hanks? It is a great movie based on a real social engineer (Frank </a:t>
            </a:r>
            <a:r>
              <a:rPr lang="en-US" baseline="0" dirty="0" err="1"/>
              <a:t>Abagnale</a:t>
            </a:r>
            <a:r>
              <a:rPr lang="en-US" baseline="0" dirty="0"/>
              <a:t>) who was able to scam airlines, banks and even escape police custody twice, once by tricking the department of corrections that he was actually an undercover prison investigator.</a:t>
            </a:r>
          </a:p>
          <a:p>
            <a:endParaRPr lang="en-US" baseline="0" dirty="0"/>
          </a:p>
          <a:p>
            <a:endParaRPr lang="en-US" baseline="0" dirty="0"/>
          </a:p>
          <a:p>
            <a:r>
              <a:rPr lang="en-US" baseline="0" dirty="0"/>
              <a:t>A common social engineering attack that most people have heard of is people calling around pretending to need bail for a family member.</a:t>
            </a:r>
          </a:p>
          <a:p>
            <a:endParaRPr lang="en-US" baseline="0" dirty="0"/>
          </a:p>
          <a:p>
            <a:r>
              <a:rPr lang="en-US" baseline="0" dirty="0"/>
              <a:t>We will be providing this and other training material on our website which is on the rack cards we have provided. We also will be offering various penetration tests and training for businesses that are interested in protecting themselves more.</a:t>
            </a:r>
            <a:endParaRPr lang="en-US" dirty="0"/>
          </a:p>
        </p:txBody>
      </p:sp>
      <p:sp>
        <p:nvSpPr>
          <p:cNvPr id="4" name="Slide Number Placeholder 3"/>
          <p:cNvSpPr>
            <a:spLocks noGrp="1"/>
          </p:cNvSpPr>
          <p:nvPr>
            <p:ph type="sldNum" sz="quarter" idx="10"/>
          </p:nvPr>
        </p:nvSpPr>
        <p:spPr/>
        <p:txBody>
          <a:bodyPr/>
          <a:lstStyle/>
          <a:p>
            <a:fld id="{F8342B27-F999-48AF-8364-EE341CB86C3A}" type="slidenum">
              <a:rPr lang="en-US" smtClean="0"/>
              <a:t>20</a:t>
            </a:fld>
            <a:endParaRPr lang="en-US"/>
          </a:p>
        </p:txBody>
      </p:sp>
    </p:spTree>
    <p:extLst>
      <p:ext uri="{BB962C8B-B14F-4D97-AF65-F5344CB8AC3E}">
        <p14:creationId xmlns:p14="http://schemas.microsoft.com/office/powerpoint/2010/main" val="10958138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C12D30B-E24F-4F53-95FB-2A4F809004D8}" type="datetimeFigureOut">
              <a:rPr lang="en-US" smtClean="0"/>
              <a:t>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03DB67-C55F-4916-9F3D-91766DDE71D6}" type="slidenum">
              <a:rPr lang="en-US" smtClean="0"/>
              <a:t>‹#›</a:t>
            </a:fld>
            <a:endParaRPr lang="en-US"/>
          </a:p>
        </p:txBody>
      </p:sp>
    </p:spTree>
    <p:extLst>
      <p:ext uri="{BB962C8B-B14F-4D97-AF65-F5344CB8AC3E}">
        <p14:creationId xmlns:p14="http://schemas.microsoft.com/office/powerpoint/2010/main" val="1906705551"/>
      </p:ext>
    </p:extLst>
  </p:cSld>
  <p:clrMapOvr>
    <a:masterClrMapping/>
  </p:clrMapOvr>
  <mc:AlternateContent xmlns:mc="http://schemas.openxmlformats.org/markup-compatibility/2006">
    <mc:Choice xmlns:p14="http://schemas.microsoft.com/office/powerpoint/2010/main" Requires="p14">
      <p:transition spd="slow" p14:dur="3000" advClick="0" advTm="9000">
        <p:wipe/>
      </p:transition>
    </mc:Choice>
    <mc:Fallback>
      <p:transition spd="slow" advClick="0" advTm="9000">
        <p:wip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12D30B-E24F-4F53-95FB-2A4F809004D8}" type="datetimeFigureOut">
              <a:rPr lang="en-US" smtClean="0"/>
              <a:t>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03DB67-C55F-4916-9F3D-91766DDE71D6}" type="slidenum">
              <a:rPr lang="en-US" smtClean="0"/>
              <a:t>‹#›</a:t>
            </a:fld>
            <a:endParaRPr lang="en-US"/>
          </a:p>
        </p:txBody>
      </p:sp>
    </p:spTree>
    <p:extLst>
      <p:ext uri="{BB962C8B-B14F-4D97-AF65-F5344CB8AC3E}">
        <p14:creationId xmlns:p14="http://schemas.microsoft.com/office/powerpoint/2010/main" val="4199393406"/>
      </p:ext>
    </p:extLst>
  </p:cSld>
  <p:clrMapOvr>
    <a:masterClrMapping/>
  </p:clrMapOvr>
  <mc:AlternateContent xmlns:mc="http://schemas.openxmlformats.org/markup-compatibility/2006">
    <mc:Choice xmlns:p14="http://schemas.microsoft.com/office/powerpoint/2010/main" Requires="p14">
      <p:transition spd="slow" p14:dur="3000" advClick="0" advTm="9000">
        <p:wipe/>
      </p:transition>
    </mc:Choice>
    <mc:Fallback>
      <p:transition spd="slow" advClick="0" advTm="9000">
        <p:wip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12D30B-E24F-4F53-95FB-2A4F809004D8}" type="datetimeFigureOut">
              <a:rPr lang="en-US" smtClean="0"/>
              <a:t>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03DB67-C55F-4916-9F3D-91766DDE71D6}" type="slidenum">
              <a:rPr lang="en-US" smtClean="0"/>
              <a:t>‹#›</a:t>
            </a:fld>
            <a:endParaRPr lang="en-US"/>
          </a:p>
        </p:txBody>
      </p:sp>
    </p:spTree>
    <p:extLst>
      <p:ext uri="{BB962C8B-B14F-4D97-AF65-F5344CB8AC3E}">
        <p14:creationId xmlns:p14="http://schemas.microsoft.com/office/powerpoint/2010/main" val="1352273402"/>
      </p:ext>
    </p:extLst>
  </p:cSld>
  <p:clrMapOvr>
    <a:masterClrMapping/>
  </p:clrMapOvr>
  <mc:AlternateContent xmlns:mc="http://schemas.openxmlformats.org/markup-compatibility/2006">
    <mc:Choice xmlns:p14="http://schemas.microsoft.com/office/powerpoint/2010/main" Requires="p14">
      <p:transition spd="slow" p14:dur="3000" advClick="0" advTm="9000">
        <p:wipe/>
      </p:transition>
    </mc:Choice>
    <mc:Fallback>
      <p:transition spd="slow" advClick="0" advTm="9000">
        <p:wip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12D30B-E24F-4F53-95FB-2A4F809004D8}" type="datetimeFigureOut">
              <a:rPr lang="en-US" smtClean="0"/>
              <a:t>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03DB67-C55F-4916-9F3D-91766DDE71D6}" type="slidenum">
              <a:rPr lang="en-US" smtClean="0"/>
              <a:t>‹#›</a:t>
            </a:fld>
            <a:endParaRPr lang="en-US"/>
          </a:p>
        </p:txBody>
      </p:sp>
    </p:spTree>
    <p:extLst>
      <p:ext uri="{BB962C8B-B14F-4D97-AF65-F5344CB8AC3E}">
        <p14:creationId xmlns:p14="http://schemas.microsoft.com/office/powerpoint/2010/main" val="486366501"/>
      </p:ext>
    </p:extLst>
  </p:cSld>
  <p:clrMapOvr>
    <a:masterClrMapping/>
  </p:clrMapOvr>
  <mc:AlternateContent xmlns:mc="http://schemas.openxmlformats.org/markup-compatibility/2006">
    <mc:Choice xmlns:p14="http://schemas.microsoft.com/office/powerpoint/2010/main" Requires="p14">
      <p:transition spd="slow" p14:dur="3000" advClick="0" advTm="9000">
        <p:wipe/>
      </p:transition>
    </mc:Choice>
    <mc:Fallback>
      <p:transition spd="slow" advClick="0" advTm="9000">
        <p:wip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C12D30B-E24F-4F53-95FB-2A4F809004D8}" type="datetimeFigureOut">
              <a:rPr lang="en-US" smtClean="0"/>
              <a:t>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03DB67-C55F-4916-9F3D-91766DDE71D6}" type="slidenum">
              <a:rPr lang="en-US" smtClean="0"/>
              <a:t>‹#›</a:t>
            </a:fld>
            <a:endParaRPr lang="en-US"/>
          </a:p>
        </p:txBody>
      </p:sp>
    </p:spTree>
    <p:extLst>
      <p:ext uri="{BB962C8B-B14F-4D97-AF65-F5344CB8AC3E}">
        <p14:creationId xmlns:p14="http://schemas.microsoft.com/office/powerpoint/2010/main" val="3666572244"/>
      </p:ext>
    </p:extLst>
  </p:cSld>
  <p:clrMapOvr>
    <a:masterClrMapping/>
  </p:clrMapOvr>
  <mc:AlternateContent xmlns:mc="http://schemas.openxmlformats.org/markup-compatibility/2006">
    <mc:Choice xmlns:p14="http://schemas.microsoft.com/office/powerpoint/2010/main" Requires="p14">
      <p:transition spd="slow" p14:dur="3000" advClick="0" advTm="9000">
        <p:wipe/>
      </p:transition>
    </mc:Choice>
    <mc:Fallback>
      <p:transition spd="slow" advClick="0" advTm="9000">
        <p:wip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C12D30B-E24F-4F53-95FB-2A4F809004D8}" type="datetimeFigureOut">
              <a:rPr lang="en-US" smtClean="0"/>
              <a:t>2/15/2017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03DB67-C55F-4916-9F3D-91766DDE71D6}" type="slidenum">
              <a:rPr lang="en-US" smtClean="0"/>
              <a:t>‹#›</a:t>
            </a:fld>
            <a:endParaRPr lang="en-US"/>
          </a:p>
        </p:txBody>
      </p:sp>
    </p:spTree>
    <p:extLst>
      <p:ext uri="{BB962C8B-B14F-4D97-AF65-F5344CB8AC3E}">
        <p14:creationId xmlns:p14="http://schemas.microsoft.com/office/powerpoint/2010/main" val="4294128915"/>
      </p:ext>
    </p:extLst>
  </p:cSld>
  <p:clrMapOvr>
    <a:masterClrMapping/>
  </p:clrMapOvr>
  <mc:AlternateContent xmlns:mc="http://schemas.openxmlformats.org/markup-compatibility/2006">
    <mc:Choice xmlns:p14="http://schemas.microsoft.com/office/powerpoint/2010/main" Requires="p14">
      <p:transition spd="slow" p14:dur="3000" advClick="0" advTm="9000">
        <p:wipe/>
      </p:transition>
    </mc:Choice>
    <mc:Fallback>
      <p:transition spd="slow" advClick="0" advTm="9000">
        <p:wip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C12D30B-E24F-4F53-95FB-2A4F809004D8}" type="datetimeFigureOut">
              <a:rPr lang="en-US" smtClean="0"/>
              <a:t>2/15/2017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03DB67-C55F-4916-9F3D-91766DDE71D6}" type="slidenum">
              <a:rPr lang="en-US" smtClean="0"/>
              <a:t>‹#›</a:t>
            </a:fld>
            <a:endParaRPr lang="en-US"/>
          </a:p>
        </p:txBody>
      </p:sp>
    </p:spTree>
    <p:extLst>
      <p:ext uri="{BB962C8B-B14F-4D97-AF65-F5344CB8AC3E}">
        <p14:creationId xmlns:p14="http://schemas.microsoft.com/office/powerpoint/2010/main" val="3926277070"/>
      </p:ext>
    </p:extLst>
  </p:cSld>
  <p:clrMapOvr>
    <a:masterClrMapping/>
  </p:clrMapOvr>
  <mc:AlternateContent xmlns:mc="http://schemas.openxmlformats.org/markup-compatibility/2006">
    <mc:Choice xmlns:p14="http://schemas.microsoft.com/office/powerpoint/2010/main" Requires="p14">
      <p:transition spd="slow" p14:dur="3000" advClick="0" advTm="9000">
        <p:wipe/>
      </p:transition>
    </mc:Choice>
    <mc:Fallback>
      <p:transition spd="slow" advClick="0" advTm="9000">
        <p:wip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C12D30B-E24F-4F53-95FB-2A4F809004D8}" type="datetimeFigureOut">
              <a:rPr lang="en-US" smtClean="0"/>
              <a:t>2/15/2017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03DB67-C55F-4916-9F3D-91766DDE71D6}" type="slidenum">
              <a:rPr lang="en-US" smtClean="0"/>
              <a:t>‹#›</a:t>
            </a:fld>
            <a:endParaRPr lang="en-US"/>
          </a:p>
        </p:txBody>
      </p:sp>
    </p:spTree>
    <p:extLst>
      <p:ext uri="{BB962C8B-B14F-4D97-AF65-F5344CB8AC3E}">
        <p14:creationId xmlns:p14="http://schemas.microsoft.com/office/powerpoint/2010/main" val="1247192578"/>
      </p:ext>
    </p:extLst>
  </p:cSld>
  <p:clrMapOvr>
    <a:masterClrMapping/>
  </p:clrMapOvr>
  <mc:AlternateContent xmlns:mc="http://schemas.openxmlformats.org/markup-compatibility/2006">
    <mc:Choice xmlns:p14="http://schemas.microsoft.com/office/powerpoint/2010/main" Requires="p14">
      <p:transition spd="slow" p14:dur="3000" advClick="0" advTm="9000">
        <p:wipe/>
      </p:transition>
    </mc:Choice>
    <mc:Fallback>
      <p:transition spd="slow" advClick="0" advTm="9000">
        <p:wip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12D30B-E24F-4F53-95FB-2A4F809004D8}" type="datetimeFigureOut">
              <a:rPr lang="en-US" smtClean="0"/>
              <a:t>2/15/2017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03DB67-C55F-4916-9F3D-91766DDE71D6}" type="slidenum">
              <a:rPr lang="en-US" smtClean="0"/>
              <a:t>‹#›</a:t>
            </a:fld>
            <a:endParaRPr lang="en-US"/>
          </a:p>
        </p:txBody>
      </p:sp>
    </p:spTree>
    <p:extLst>
      <p:ext uri="{BB962C8B-B14F-4D97-AF65-F5344CB8AC3E}">
        <p14:creationId xmlns:p14="http://schemas.microsoft.com/office/powerpoint/2010/main" val="3756352994"/>
      </p:ext>
    </p:extLst>
  </p:cSld>
  <p:clrMapOvr>
    <a:masterClrMapping/>
  </p:clrMapOvr>
  <mc:AlternateContent xmlns:mc="http://schemas.openxmlformats.org/markup-compatibility/2006">
    <mc:Choice xmlns:p14="http://schemas.microsoft.com/office/powerpoint/2010/main" Requires="p14">
      <p:transition spd="slow" p14:dur="3000" advClick="0" advTm="9000">
        <p:wipe/>
      </p:transition>
    </mc:Choice>
    <mc:Fallback>
      <p:transition spd="slow" advClick="0" advTm="9000">
        <p:wip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C12D30B-E24F-4F53-95FB-2A4F809004D8}" type="datetimeFigureOut">
              <a:rPr lang="en-US" smtClean="0"/>
              <a:t>2/15/2017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03DB67-C55F-4916-9F3D-91766DDE71D6}" type="slidenum">
              <a:rPr lang="en-US" smtClean="0"/>
              <a:t>‹#›</a:t>
            </a:fld>
            <a:endParaRPr lang="en-US"/>
          </a:p>
        </p:txBody>
      </p:sp>
    </p:spTree>
    <p:extLst>
      <p:ext uri="{BB962C8B-B14F-4D97-AF65-F5344CB8AC3E}">
        <p14:creationId xmlns:p14="http://schemas.microsoft.com/office/powerpoint/2010/main" val="1488446859"/>
      </p:ext>
    </p:extLst>
  </p:cSld>
  <p:clrMapOvr>
    <a:masterClrMapping/>
  </p:clrMapOvr>
  <mc:AlternateContent xmlns:mc="http://schemas.openxmlformats.org/markup-compatibility/2006">
    <mc:Choice xmlns:p14="http://schemas.microsoft.com/office/powerpoint/2010/main" Requires="p14">
      <p:transition spd="slow" p14:dur="3000" advClick="0" advTm="9000">
        <p:wipe/>
      </p:transition>
    </mc:Choice>
    <mc:Fallback>
      <p:transition spd="slow" advClick="0" advTm="9000">
        <p:wip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C12D30B-E24F-4F53-95FB-2A4F809004D8}" type="datetimeFigureOut">
              <a:rPr lang="en-US" smtClean="0"/>
              <a:t>2/15/2017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03DB67-C55F-4916-9F3D-91766DDE71D6}" type="slidenum">
              <a:rPr lang="en-US" smtClean="0"/>
              <a:t>‹#›</a:t>
            </a:fld>
            <a:endParaRPr lang="en-US"/>
          </a:p>
        </p:txBody>
      </p:sp>
    </p:spTree>
    <p:extLst>
      <p:ext uri="{BB962C8B-B14F-4D97-AF65-F5344CB8AC3E}">
        <p14:creationId xmlns:p14="http://schemas.microsoft.com/office/powerpoint/2010/main" val="57353132"/>
      </p:ext>
    </p:extLst>
  </p:cSld>
  <p:clrMapOvr>
    <a:masterClrMapping/>
  </p:clrMapOvr>
  <mc:AlternateContent xmlns:mc="http://schemas.openxmlformats.org/markup-compatibility/2006">
    <mc:Choice xmlns:p14="http://schemas.microsoft.com/office/powerpoint/2010/main" Requires="p14">
      <p:transition spd="slow" p14:dur="3000" advClick="0" advTm="9000">
        <p:wipe/>
      </p:transition>
    </mc:Choice>
    <mc:Fallback>
      <p:transition spd="slow" advClick="0" advTm="9000">
        <p:wip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12D30B-E24F-4F53-95FB-2A4F809004D8}" type="datetimeFigureOut">
              <a:rPr lang="en-US" smtClean="0"/>
              <a:t>2/15/2017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03DB67-C55F-4916-9F3D-91766DDE71D6}" type="slidenum">
              <a:rPr lang="en-US" smtClean="0"/>
              <a:t>‹#›</a:t>
            </a:fld>
            <a:endParaRPr lang="en-US"/>
          </a:p>
        </p:txBody>
      </p:sp>
    </p:spTree>
    <p:extLst>
      <p:ext uri="{BB962C8B-B14F-4D97-AF65-F5344CB8AC3E}">
        <p14:creationId xmlns:p14="http://schemas.microsoft.com/office/powerpoint/2010/main" val="29034484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3000" advClick="0" advTm="9000">
        <p:wipe/>
      </p:transition>
    </mc:Choice>
    <mc:Fallback>
      <p:transition spd="slow" advClick="0" advTm="9000">
        <p:wip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5355378">
            <a:off x="-51025" y="5110711"/>
            <a:ext cx="2037461" cy="1726662"/>
          </a:xfrm>
          <a:prstGeom prst="rect">
            <a:avLst/>
          </a:prstGeom>
        </p:spPr>
      </p:pic>
      <p:sp>
        <p:nvSpPr>
          <p:cNvPr id="2" name="Title 1"/>
          <p:cNvSpPr>
            <a:spLocks noGrp="1"/>
          </p:cNvSpPr>
          <p:nvPr>
            <p:ph type="title"/>
          </p:nvPr>
        </p:nvSpPr>
        <p:spPr/>
        <p:txBody>
          <a:bodyPr/>
          <a:lstStyle/>
          <a:p>
            <a:r>
              <a:rPr lang="en-US" b="1" dirty="0"/>
              <a:t>Who we are?</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469145" y="12729"/>
            <a:ext cx="7263346" cy="2030353"/>
          </a:xfrm>
        </p:spPr>
      </p:pic>
      <p:sp>
        <p:nvSpPr>
          <p:cNvPr id="5" name="TextBox 4"/>
          <p:cNvSpPr txBox="1"/>
          <p:nvPr/>
        </p:nvSpPr>
        <p:spPr>
          <a:xfrm>
            <a:off x="1092099" y="2272144"/>
            <a:ext cx="5830455" cy="3754874"/>
          </a:xfrm>
          <a:prstGeom prst="rect">
            <a:avLst/>
          </a:prstGeom>
          <a:noFill/>
        </p:spPr>
        <p:txBody>
          <a:bodyPr wrap="square" rtlCol="0">
            <a:spAutoFit/>
          </a:bodyPr>
          <a:lstStyle/>
          <a:p>
            <a:r>
              <a:rPr lang="en-US" sz="2000" dirty="0"/>
              <a:t>Cyber Security Experts</a:t>
            </a:r>
          </a:p>
          <a:p>
            <a:pPr marL="342900" indent="-342900">
              <a:buFont typeface="Arial" panose="020B0604020202020204" pitchFamily="34" charset="0"/>
              <a:buChar char="•"/>
            </a:pPr>
            <a:r>
              <a:rPr lang="en-US" sz="2000" dirty="0"/>
              <a:t>Social Engineering Prevention</a:t>
            </a:r>
          </a:p>
          <a:p>
            <a:pPr marL="342900" indent="-342900">
              <a:buFont typeface="Arial" panose="020B0604020202020204" pitchFamily="34" charset="0"/>
              <a:buChar char="•"/>
            </a:pPr>
            <a:r>
              <a:rPr lang="en-US" sz="2000" dirty="0"/>
              <a:t>Firewalls, Antivirus, Networks and Servers</a:t>
            </a:r>
          </a:p>
          <a:p>
            <a:pPr marL="342900" indent="-342900">
              <a:buFont typeface="Arial" panose="020B0604020202020204" pitchFamily="34" charset="0"/>
              <a:buChar char="•"/>
            </a:pPr>
            <a:r>
              <a:rPr lang="en-US" sz="2000" dirty="0"/>
              <a:t>Data protection</a:t>
            </a:r>
          </a:p>
          <a:p>
            <a:pPr marL="285750" indent="-285750">
              <a:buFontTx/>
              <a:buChar char="-"/>
            </a:pPr>
            <a:endParaRPr lang="en-US" sz="2000" dirty="0"/>
          </a:p>
          <a:p>
            <a:pPr marL="285750" indent="-285750">
              <a:buFontTx/>
              <a:buChar char="-"/>
            </a:pPr>
            <a:endParaRPr lang="en-US" sz="2000" dirty="0"/>
          </a:p>
          <a:p>
            <a:r>
              <a:rPr lang="en-US" sz="2000" dirty="0"/>
              <a:t>We also do:</a:t>
            </a:r>
          </a:p>
          <a:p>
            <a:pPr marL="342900" indent="-342900">
              <a:buFont typeface="Arial" panose="020B0604020202020204" pitchFamily="34" charset="0"/>
              <a:buChar char="•"/>
            </a:pPr>
            <a:r>
              <a:rPr lang="en-US" sz="2000" dirty="0"/>
              <a:t>Infrastructure</a:t>
            </a:r>
          </a:p>
          <a:p>
            <a:pPr marL="342900" indent="-342900">
              <a:buFont typeface="Arial" panose="020B0604020202020204" pitchFamily="34" charset="0"/>
              <a:buChar char="•"/>
            </a:pPr>
            <a:r>
              <a:rPr lang="en-US" sz="2000" dirty="0"/>
              <a:t>Remote/Managed IT</a:t>
            </a:r>
          </a:p>
          <a:p>
            <a:pPr marL="342900" indent="-342900">
              <a:buFont typeface="Arial" panose="020B0604020202020204" pitchFamily="34" charset="0"/>
              <a:buChar char="•"/>
            </a:pPr>
            <a:r>
              <a:rPr lang="en-US" sz="2000" dirty="0"/>
              <a:t>Telecom</a:t>
            </a:r>
          </a:p>
          <a:p>
            <a:pPr marL="342900" indent="-342900">
              <a:buFont typeface="Arial" panose="020B0604020202020204" pitchFamily="34" charset="0"/>
              <a:buChar char="•"/>
            </a:pPr>
            <a:r>
              <a:rPr lang="en-US" sz="2000" dirty="0"/>
              <a:t>PC Support</a:t>
            </a:r>
          </a:p>
          <a:p>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4691" y="3026059"/>
            <a:ext cx="5257800" cy="3499723"/>
          </a:xfrm>
          <a:prstGeom prst="rect">
            <a:avLst/>
          </a:prstGeom>
        </p:spPr>
      </p:pic>
    </p:spTree>
    <p:extLst>
      <p:ext uri="{BB962C8B-B14F-4D97-AF65-F5344CB8AC3E}">
        <p14:creationId xmlns:p14="http://schemas.microsoft.com/office/powerpoint/2010/main" val="2555878402"/>
      </p:ext>
    </p:extLst>
  </p:cSld>
  <p:clrMapOvr>
    <a:masterClrMapping/>
  </p:clrMapOvr>
  <mc:AlternateContent xmlns:mc="http://schemas.openxmlformats.org/markup-compatibility/2006">
    <mc:Choice xmlns:p14="http://schemas.microsoft.com/office/powerpoint/2010/main" Requires="p14">
      <p:transition spd="slow" p14:dur="3000" advClick="0" advTm="7000">
        <p:wipe/>
      </p:transition>
    </mc:Choice>
    <mc:Fallback>
      <p:transition spd="slow" advClick="0" advTm="7000">
        <p:wip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Pretexting</a:t>
            </a:r>
          </a:p>
        </p:txBody>
      </p:sp>
      <p:sp>
        <p:nvSpPr>
          <p:cNvPr id="3" name="Content Placeholder 2"/>
          <p:cNvSpPr>
            <a:spLocks noGrp="1"/>
          </p:cNvSpPr>
          <p:nvPr>
            <p:ph idx="1"/>
          </p:nvPr>
        </p:nvSpPr>
        <p:spPr/>
        <p:txBody>
          <a:bodyPr/>
          <a:lstStyle/>
          <a:p>
            <a:r>
              <a:rPr lang="en-US" dirty="0"/>
              <a:t>Pretexting is the act of creating and using an invented scenario (the pretext) to engage a targeted victim in a manner that increases the chance the victim will divulge information or perform actions that would be unlikely in ordinary circumstances.</a:t>
            </a:r>
          </a:p>
        </p:txBody>
      </p:sp>
    </p:spTree>
    <p:extLst>
      <p:ext uri="{BB962C8B-B14F-4D97-AF65-F5344CB8AC3E}">
        <p14:creationId xmlns:p14="http://schemas.microsoft.com/office/powerpoint/2010/main" val="2471580137"/>
      </p:ext>
    </p:extLst>
  </p:cSld>
  <p:clrMapOvr>
    <a:masterClrMapping/>
  </p:clrMapOvr>
  <mc:AlternateContent xmlns:mc="http://schemas.openxmlformats.org/markup-compatibility/2006">
    <mc:Choice xmlns:p14="http://schemas.microsoft.com/office/powerpoint/2010/main" Requires="p14">
      <p:transition spd="slow" p14:dur="3000" advClick="0" advTm="8000">
        <p:wipe/>
      </p:transition>
    </mc:Choice>
    <mc:Fallback>
      <p:transition spd="slow" advClick="0" advTm="8000">
        <p:wip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Pretexting (continued..)</a:t>
            </a:r>
            <a:endParaRPr lang="en-US" dirty="0"/>
          </a:p>
        </p:txBody>
      </p:sp>
      <p:sp>
        <p:nvSpPr>
          <p:cNvPr id="3" name="Content Placeholder 2"/>
          <p:cNvSpPr>
            <a:spLocks noGrp="1"/>
          </p:cNvSpPr>
          <p:nvPr>
            <p:ph idx="1"/>
          </p:nvPr>
        </p:nvSpPr>
        <p:spPr/>
        <p:txBody>
          <a:bodyPr/>
          <a:lstStyle/>
          <a:p>
            <a:pPr marL="0" indent="0">
              <a:buNone/>
            </a:pPr>
            <a:r>
              <a:rPr lang="en-US" altLang="en-US" dirty="0"/>
              <a:t>Example: Attacker gathers information on employees and help desk contact information. Attacker calls the help desk pretending to be someone else (typically an employee with authority). Gains access to sensitive information by inventing a scenario where they are familiar enough with the company to make help desk comfortable assisting them.</a:t>
            </a:r>
          </a:p>
          <a:p>
            <a:r>
              <a:rPr lang="en-US" altLang="en-US" dirty="0"/>
              <a:t>Prevention:</a:t>
            </a:r>
          </a:p>
          <a:p>
            <a:pPr lvl="1">
              <a:buFont typeface="Wingdings" panose="05000000000000000000" pitchFamily="2" charset="2"/>
              <a:buChar char="ü"/>
            </a:pPr>
            <a:r>
              <a:rPr lang="en-US" altLang="en-US" dirty="0"/>
              <a:t>Assign pins for calling the help desk</a:t>
            </a:r>
          </a:p>
          <a:p>
            <a:pPr lvl="1">
              <a:buFont typeface="Wingdings" panose="05000000000000000000" pitchFamily="2" charset="2"/>
              <a:buChar char="ü"/>
            </a:pPr>
            <a:r>
              <a:rPr lang="en-US" altLang="en-US" dirty="0"/>
              <a:t>Don’t do anything on someone’s order</a:t>
            </a:r>
          </a:p>
          <a:p>
            <a:pPr lvl="1">
              <a:buFont typeface="Wingdings" panose="05000000000000000000" pitchFamily="2" charset="2"/>
              <a:buChar char="ü"/>
            </a:pPr>
            <a:r>
              <a:rPr lang="en-US" altLang="en-US" dirty="0"/>
              <a:t>Stick to the scope of the help desk</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8390" y="3864264"/>
            <a:ext cx="1701035" cy="2798618"/>
          </a:xfrm>
          <a:prstGeom prst="rect">
            <a:avLst/>
          </a:prstGeom>
        </p:spPr>
      </p:pic>
    </p:spTree>
    <p:extLst>
      <p:ext uri="{BB962C8B-B14F-4D97-AF65-F5344CB8AC3E}">
        <p14:creationId xmlns:p14="http://schemas.microsoft.com/office/powerpoint/2010/main" val="651913733"/>
      </p:ext>
    </p:extLst>
  </p:cSld>
  <p:clrMapOvr>
    <a:masterClrMapping/>
  </p:clrMapOvr>
  <mc:AlternateContent xmlns:mc="http://schemas.openxmlformats.org/markup-compatibility/2006">
    <mc:Choice xmlns:p14="http://schemas.microsoft.com/office/powerpoint/2010/main" Requires="p14">
      <p:transition spd="slow" p14:dur="3000" advClick="0" advTm="9000">
        <p:wipe/>
      </p:transition>
    </mc:Choice>
    <mc:Fallback>
      <p:transition spd="slow" advClick="0" advTm="9000">
        <p:wip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Tailgating</a:t>
            </a:r>
            <a:endParaRPr lang="en-US" dirty="0"/>
          </a:p>
        </p:txBody>
      </p:sp>
      <p:sp>
        <p:nvSpPr>
          <p:cNvPr id="3" name="Content Placeholder 2"/>
          <p:cNvSpPr>
            <a:spLocks noGrp="1"/>
          </p:cNvSpPr>
          <p:nvPr>
            <p:ph idx="1"/>
          </p:nvPr>
        </p:nvSpPr>
        <p:spPr/>
        <p:txBody>
          <a:bodyPr/>
          <a:lstStyle/>
          <a:p>
            <a:r>
              <a:rPr lang="en-US" altLang="en-US" dirty="0"/>
              <a:t>Impersonates a delivery driver or utility worker and follows employee inside building</a:t>
            </a:r>
          </a:p>
          <a:p>
            <a:r>
              <a:rPr lang="en-US" altLang="en-US" dirty="0"/>
              <a:t>Ultimately obtains unauthorized building access</a:t>
            </a:r>
          </a:p>
          <a:p>
            <a:r>
              <a:rPr lang="en-US" altLang="en-US" dirty="0"/>
              <a:t>Prevention</a:t>
            </a:r>
          </a:p>
          <a:p>
            <a:pPr lvl="1">
              <a:buFont typeface="Wingdings" panose="05000000000000000000" pitchFamily="2" charset="2"/>
              <a:buChar char="ü"/>
            </a:pPr>
            <a:r>
              <a:rPr lang="en-US" altLang="en-US" dirty="0"/>
              <a:t>Require badges</a:t>
            </a:r>
          </a:p>
          <a:p>
            <a:pPr lvl="1">
              <a:buFont typeface="Wingdings" panose="05000000000000000000" pitchFamily="2" charset="2"/>
              <a:buChar char="ü"/>
            </a:pPr>
            <a:r>
              <a:rPr lang="en-US" altLang="en-US" dirty="0"/>
              <a:t>Employee training</a:t>
            </a:r>
          </a:p>
          <a:p>
            <a:pPr lvl="1">
              <a:buFont typeface="Wingdings" panose="05000000000000000000" pitchFamily="2" charset="2"/>
              <a:buChar char="ü"/>
            </a:pPr>
            <a:r>
              <a:rPr lang="en-US" altLang="en-US" dirty="0"/>
              <a:t>Security officers</a:t>
            </a:r>
          </a:p>
          <a:p>
            <a:pPr lvl="1">
              <a:buFont typeface="Wingdings" panose="05000000000000000000" pitchFamily="2" charset="2"/>
              <a:buChar char="ü"/>
            </a:pPr>
            <a:r>
              <a:rPr lang="en-US" altLang="en-US" dirty="0"/>
              <a:t>No exceptions!</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2532" y="3216197"/>
            <a:ext cx="4803945" cy="3190120"/>
          </a:xfrm>
          <a:prstGeom prst="rect">
            <a:avLst/>
          </a:prstGeom>
        </p:spPr>
      </p:pic>
    </p:spTree>
    <p:extLst>
      <p:ext uri="{BB962C8B-B14F-4D97-AF65-F5344CB8AC3E}">
        <p14:creationId xmlns:p14="http://schemas.microsoft.com/office/powerpoint/2010/main" val="4088465490"/>
      </p:ext>
    </p:extLst>
  </p:cSld>
  <p:clrMapOvr>
    <a:masterClrMapping/>
  </p:clrMapOvr>
  <mc:AlternateContent xmlns:mc="http://schemas.openxmlformats.org/markup-compatibility/2006">
    <mc:Choice xmlns:p14="http://schemas.microsoft.com/office/powerpoint/2010/main" Requires="p14">
      <p:transition spd="slow" p14:dur="3000" advClick="0" advTm="8000">
        <p:wipe/>
      </p:transition>
    </mc:Choice>
    <mc:Fallback>
      <p:transition spd="slow" advClick="0" advTm="8000">
        <p:wip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Quid Pro Quo</a:t>
            </a:r>
            <a:endParaRPr lang="en-US" dirty="0"/>
          </a:p>
        </p:txBody>
      </p:sp>
      <p:sp>
        <p:nvSpPr>
          <p:cNvPr id="3" name="Content Placeholder 2"/>
          <p:cNvSpPr>
            <a:spLocks noGrp="1"/>
          </p:cNvSpPr>
          <p:nvPr>
            <p:ph idx="1"/>
          </p:nvPr>
        </p:nvSpPr>
        <p:spPr/>
        <p:txBody>
          <a:bodyPr>
            <a:normAutofit/>
          </a:bodyPr>
          <a:lstStyle/>
          <a:p>
            <a:pPr marL="1028700" lvl="2" indent="-457200">
              <a:lnSpc>
                <a:spcPct val="95000"/>
              </a:lnSpc>
              <a:spcBef>
                <a:spcPct val="0"/>
              </a:spcBef>
              <a:buClr>
                <a:srgbClr val="000000"/>
              </a:buClr>
              <a:buSzPct val="80000"/>
            </a:pPr>
            <a:r>
              <a:rPr lang="en-US" sz="2700" dirty="0"/>
              <a:t>Quid Pro Quo attacks promise a benefit in exchange for information. This benefit usually assumes the form of a service</a:t>
            </a:r>
            <a:endParaRPr lang="en-US" altLang="en-US" sz="2700" b="1" dirty="0">
              <a:solidFill>
                <a:srgbClr val="333333"/>
              </a:solidFill>
            </a:endParaRPr>
          </a:p>
          <a:p>
            <a:pPr marL="571500" lvl="2" indent="0">
              <a:lnSpc>
                <a:spcPct val="95000"/>
              </a:lnSpc>
              <a:spcBef>
                <a:spcPct val="0"/>
              </a:spcBef>
              <a:buClr>
                <a:srgbClr val="000000"/>
              </a:buClr>
              <a:buSzPct val="80000"/>
              <a:buNone/>
            </a:pPr>
            <a:endParaRPr lang="en-US" altLang="en-US" sz="2700" dirty="0">
              <a:solidFill>
                <a:srgbClr val="333333"/>
              </a:solidFill>
            </a:endParaRPr>
          </a:p>
          <a:p>
            <a:pPr marL="571500" lvl="2" indent="0">
              <a:lnSpc>
                <a:spcPct val="95000"/>
              </a:lnSpc>
              <a:spcBef>
                <a:spcPct val="0"/>
              </a:spcBef>
              <a:buClr>
                <a:srgbClr val="000000"/>
              </a:buClr>
              <a:buSzPct val="80000"/>
              <a:buNone/>
            </a:pPr>
            <a:r>
              <a:rPr lang="en-US" altLang="en-US" sz="2700" dirty="0">
                <a:solidFill>
                  <a:srgbClr val="333333"/>
                </a:solidFill>
              </a:rPr>
              <a:t>Example: Attacker calls random numbers at a company, claiming to be from technical support. Eventually, they reach someone with a legitimate problem. Grateful tech support called them back, they will follow the attackers instructions. The attacker will "help" the user, but will really have the victim type commands that will allow the attacker to install malware.</a:t>
            </a:r>
          </a:p>
          <a:p>
            <a:endParaRPr lang="en-US" dirty="0"/>
          </a:p>
        </p:txBody>
      </p:sp>
    </p:spTree>
    <p:extLst>
      <p:ext uri="{BB962C8B-B14F-4D97-AF65-F5344CB8AC3E}">
        <p14:creationId xmlns:p14="http://schemas.microsoft.com/office/powerpoint/2010/main" val="2443550195"/>
      </p:ext>
    </p:extLst>
  </p:cSld>
  <p:clrMapOvr>
    <a:masterClrMapping/>
  </p:clrMapOvr>
  <mc:AlternateContent xmlns:mc="http://schemas.openxmlformats.org/markup-compatibility/2006">
    <mc:Choice xmlns:p14="http://schemas.microsoft.com/office/powerpoint/2010/main" Requires="p14">
      <p:transition spd="slow" p14:dur="3000" advClick="0" advTm="9000">
        <p:wipe/>
      </p:transition>
    </mc:Choice>
    <mc:Fallback>
      <p:transition spd="slow" advClick="0" advTm="9000">
        <p:wip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Quid Pro Quo (continued..)</a:t>
            </a:r>
          </a:p>
        </p:txBody>
      </p:sp>
      <p:sp>
        <p:nvSpPr>
          <p:cNvPr id="3" name="Content Placeholder 2"/>
          <p:cNvSpPr>
            <a:spLocks noGrp="1"/>
          </p:cNvSpPr>
          <p:nvPr>
            <p:ph idx="1"/>
          </p:nvPr>
        </p:nvSpPr>
        <p:spPr/>
        <p:txBody>
          <a:bodyPr/>
          <a:lstStyle/>
          <a:p>
            <a:r>
              <a:rPr lang="en-US" altLang="en-US" dirty="0"/>
              <a:t>Prevention:</a:t>
            </a:r>
          </a:p>
          <a:p>
            <a:pPr lvl="1">
              <a:buFont typeface="Wingdings" panose="05000000000000000000" pitchFamily="2" charset="2"/>
              <a:buChar char="ü"/>
            </a:pPr>
            <a:r>
              <a:rPr lang="en-US" altLang="en-US" dirty="0"/>
              <a:t>Determine what is sensitive information</a:t>
            </a:r>
          </a:p>
          <a:p>
            <a:pPr lvl="1">
              <a:buFont typeface="Wingdings" panose="05000000000000000000" pitchFamily="2" charset="2"/>
              <a:buChar char="ü"/>
            </a:pPr>
            <a:r>
              <a:rPr lang="en-US" altLang="en-US" dirty="0"/>
              <a:t>Create protocols for access verification</a:t>
            </a:r>
          </a:p>
          <a:p>
            <a:pPr lvl="1">
              <a:buFont typeface="Wingdings" panose="05000000000000000000" pitchFamily="2" charset="2"/>
              <a:buChar char="ü"/>
            </a:pPr>
            <a:r>
              <a:rPr lang="en-US" altLang="en-US" dirty="0"/>
              <a:t>Keep staff informed on IT support changes</a:t>
            </a:r>
          </a:p>
          <a:p>
            <a:pPr lvl="1">
              <a:buFont typeface="Wingdings" panose="05000000000000000000" pitchFamily="2" charset="2"/>
              <a:buChar char="ü"/>
            </a:pPr>
            <a:r>
              <a:rPr lang="en-US" altLang="en-US" dirty="0"/>
              <a:t>Create a reporting procedure</a:t>
            </a:r>
          </a:p>
          <a:p>
            <a:pPr marL="0" indent="0">
              <a:buNone/>
            </a:pPr>
            <a:endParaRPr lang="en-US" dirty="0"/>
          </a:p>
        </p:txBody>
      </p:sp>
    </p:spTree>
    <p:extLst>
      <p:ext uri="{BB962C8B-B14F-4D97-AF65-F5344CB8AC3E}">
        <p14:creationId xmlns:p14="http://schemas.microsoft.com/office/powerpoint/2010/main" val="3184906387"/>
      </p:ext>
    </p:extLst>
  </p:cSld>
  <p:clrMapOvr>
    <a:masterClrMapping/>
  </p:clrMapOvr>
  <mc:AlternateContent xmlns:mc="http://schemas.openxmlformats.org/markup-compatibility/2006">
    <mc:Choice xmlns:p14="http://schemas.microsoft.com/office/powerpoint/2010/main" Requires="p14">
      <p:transition spd="slow" p14:dur="3000" advClick="0" advTm="9000">
        <p:wipe/>
      </p:transition>
    </mc:Choice>
    <mc:Fallback>
      <p:transition spd="slow" advClick="0" advTm="9000">
        <p:wip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Dumpster diving</a:t>
            </a:r>
            <a:endParaRPr lang="en-US" dirty="0"/>
          </a:p>
        </p:txBody>
      </p:sp>
      <p:sp>
        <p:nvSpPr>
          <p:cNvPr id="3" name="Content Placeholder 2"/>
          <p:cNvSpPr>
            <a:spLocks noGrp="1"/>
          </p:cNvSpPr>
          <p:nvPr>
            <p:ph idx="1"/>
          </p:nvPr>
        </p:nvSpPr>
        <p:spPr/>
        <p:txBody>
          <a:bodyPr/>
          <a:lstStyle/>
          <a:p>
            <a:r>
              <a:rPr lang="en-US" altLang="en-US" dirty="0"/>
              <a:t>Looking through the trash for sensitive information</a:t>
            </a:r>
          </a:p>
          <a:p>
            <a:r>
              <a:rPr lang="en-US" altLang="en-US" dirty="0"/>
              <a:t>Doesn’t have to be dumpsters: any trashcan will do</a:t>
            </a:r>
          </a:p>
          <a:p>
            <a:r>
              <a:rPr lang="en-US" altLang="en-US" dirty="0"/>
              <a:t>Prevention:</a:t>
            </a:r>
          </a:p>
          <a:p>
            <a:pPr lvl="1">
              <a:buFont typeface="Wingdings" panose="05000000000000000000" pitchFamily="2" charset="2"/>
              <a:buChar char="ü"/>
            </a:pPr>
            <a:r>
              <a:rPr lang="en-US" altLang="en-US" dirty="0"/>
              <a:t>Easy secure document destruction</a:t>
            </a:r>
          </a:p>
          <a:p>
            <a:pPr lvl="1">
              <a:buFont typeface="Wingdings" panose="05000000000000000000" pitchFamily="2" charset="2"/>
              <a:buChar char="ü"/>
            </a:pPr>
            <a:r>
              <a:rPr lang="en-US" altLang="en-US" dirty="0"/>
              <a:t>Lock dumpsters</a:t>
            </a:r>
          </a:p>
          <a:p>
            <a:pPr lvl="1">
              <a:buFont typeface="Wingdings" panose="05000000000000000000" pitchFamily="2" charset="2"/>
              <a:buChar char="ü"/>
            </a:pPr>
            <a:r>
              <a:rPr lang="en-US" altLang="en-US" dirty="0"/>
              <a:t>Erase magnetic media</a:t>
            </a:r>
            <a:endParaRPr lang="en-US" dirty="0"/>
          </a:p>
        </p:txBody>
      </p:sp>
    </p:spTree>
    <p:extLst>
      <p:ext uri="{BB962C8B-B14F-4D97-AF65-F5344CB8AC3E}">
        <p14:creationId xmlns:p14="http://schemas.microsoft.com/office/powerpoint/2010/main" val="2275520377"/>
      </p:ext>
    </p:extLst>
  </p:cSld>
  <p:clrMapOvr>
    <a:masterClrMapping/>
  </p:clrMapOvr>
  <mc:AlternateContent xmlns:mc="http://schemas.openxmlformats.org/markup-compatibility/2006">
    <mc:Choice xmlns:p14="http://schemas.microsoft.com/office/powerpoint/2010/main" Requires="p14">
      <p:transition spd="slow" p14:dur="3000" advClick="0" advTm="9000">
        <p:wipe/>
      </p:transition>
    </mc:Choice>
    <mc:Fallback>
      <p:transition spd="slow" advClick="0" advTm="9000">
        <p:wip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Baiting</a:t>
            </a:r>
            <a:endParaRPr lang="en-US" dirty="0"/>
          </a:p>
        </p:txBody>
      </p:sp>
      <p:sp>
        <p:nvSpPr>
          <p:cNvPr id="3" name="Content Placeholder 2"/>
          <p:cNvSpPr>
            <a:spLocks noGrp="1"/>
          </p:cNvSpPr>
          <p:nvPr>
            <p:ph idx="1"/>
          </p:nvPr>
        </p:nvSpPr>
        <p:spPr/>
        <p:txBody>
          <a:bodyPr>
            <a:normAutofit lnSpcReduction="10000"/>
          </a:bodyPr>
          <a:lstStyle/>
          <a:p>
            <a:r>
              <a:rPr lang="en-US" dirty="0"/>
              <a:t>Baiting is in many ways similar to phishing attacks. However, what distinguishes them from other types of social engineering is the promise of an item or good that hackers use to entice victims</a:t>
            </a:r>
          </a:p>
          <a:p>
            <a:endParaRPr lang="en-US" dirty="0"/>
          </a:p>
          <a:p>
            <a:pPr marL="0" indent="0">
              <a:buNone/>
            </a:pPr>
            <a:r>
              <a:rPr lang="en-US" dirty="0"/>
              <a:t>Example: Attacker creates USB Flash drive with malware on it and puts a label on it that sparks curiosity. Label might say something like: 2016 Financial Data or Employee Performance Reviews. Attacker then leaves the flash drives in places they can be found by a target company employee. A curious employee finds the flash drive and plugs it into their computer to see what is on it and unknowingly installs malware so the attacker has access.</a:t>
            </a:r>
          </a:p>
        </p:txBody>
      </p:sp>
    </p:spTree>
    <p:extLst>
      <p:ext uri="{BB962C8B-B14F-4D97-AF65-F5344CB8AC3E}">
        <p14:creationId xmlns:p14="http://schemas.microsoft.com/office/powerpoint/2010/main" val="1126934916"/>
      </p:ext>
    </p:extLst>
  </p:cSld>
  <p:clrMapOvr>
    <a:masterClrMapping/>
  </p:clrMapOvr>
  <mc:AlternateContent xmlns:mc="http://schemas.openxmlformats.org/markup-compatibility/2006">
    <mc:Choice xmlns:p14="http://schemas.microsoft.com/office/powerpoint/2010/main" Requires="p14">
      <p:transition spd="slow" p14:dur="3000" advClick="0" advTm="9000">
        <p:wipe/>
      </p:transition>
    </mc:Choice>
    <mc:Fallback>
      <p:transition spd="slow" advClick="0" advTm="9000">
        <p:wip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Baiting (continued..)</a:t>
            </a:r>
          </a:p>
        </p:txBody>
      </p:sp>
      <p:sp>
        <p:nvSpPr>
          <p:cNvPr id="3" name="Content Placeholder 2"/>
          <p:cNvSpPr>
            <a:spLocks noGrp="1"/>
          </p:cNvSpPr>
          <p:nvPr>
            <p:ph idx="1"/>
          </p:nvPr>
        </p:nvSpPr>
        <p:spPr/>
        <p:txBody>
          <a:bodyPr/>
          <a:lstStyle/>
          <a:p>
            <a:r>
              <a:rPr lang="en-US" altLang="en-US" dirty="0"/>
              <a:t>Prevention:</a:t>
            </a:r>
          </a:p>
          <a:p>
            <a:pPr lvl="1">
              <a:buFont typeface="Wingdings" panose="05000000000000000000" pitchFamily="2" charset="2"/>
              <a:buChar char="ü"/>
            </a:pPr>
            <a:r>
              <a:rPr lang="en-US" altLang="en-US" dirty="0"/>
              <a:t>Train employees to never insert any kind of media unless directed by supervisor</a:t>
            </a:r>
          </a:p>
          <a:p>
            <a:pPr lvl="1">
              <a:buFont typeface="Wingdings" panose="05000000000000000000" pitchFamily="2" charset="2"/>
              <a:buChar char="ü"/>
            </a:pPr>
            <a:r>
              <a:rPr lang="en-US" altLang="en-US" dirty="0"/>
              <a:t>Train employees to always report found CD’s and USB drives. </a:t>
            </a:r>
          </a:p>
          <a:p>
            <a:pPr lvl="1">
              <a:buFont typeface="Wingdings" panose="05000000000000000000" pitchFamily="2" charset="2"/>
              <a:buChar char="ü"/>
            </a:pPr>
            <a:r>
              <a:rPr lang="en-US" altLang="en-US" dirty="0"/>
              <a:t>If media is ever delivered via mail from an unknown source, always verify it is legitimate before installing</a:t>
            </a:r>
          </a:p>
          <a:p>
            <a:endParaRPr lang="en-US" dirty="0"/>
          </a:p>
        </p:txBody>
      </p:sp>
    </p:spTree>
    <p:extLst>
      <p:ext uri="{BB962C8B-B14F-4D97-AF65-F5344CB8AC3E}">
        <p14:creationId xmlns:p14="http://schemas.microsoft.com/office/powerpoint/2010/main" val="1689292675"/>
      </p:ext>
    </p:extLst>
  </p:cSld>
  <p:clrMapOvr>
    <a:masterClrMapping/>
  </p:clrMapOvr>
  <mc:AlternateContent xmlns:mc="http://schemas.openxmlformats.org/markup-compatibility/2006">
    <mc:Choice xmlns:p14="http://schemas.microsoft.com/office/powerpoint/2010/main" Requires="p14">
      <p:transition spd="slow" p14:dur="3000" advClick="0" advTm="8000">
        <p:wipe/>
      </p:transition>
    </mc:Choice>
    <mc:Fallback>
      <p:transition spd="slow" advClick="0" advTm="8000">
        <p:wip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Weakest Link?</a:t>
            </a:r>
          </a:p>
        </p:txBody>
      </p:sp>
      <p:sp>
        <p:nvSpPr>
          <p:cNvPr id="3" name="Content Placeholder 2"/>
          <p:cNvSpPr>
            <a:spLocks noGrp="1"/>
          </p:cNvSpPr>
          <p:nvPr>
            <p:ph idx="1"/>
          </p:nvPr>
        </p:nvSpPr>
        <p:spPr/>
        <p:txBody>
          <a:bodyPr>
            <a:normAutofit lnSpcReduction="10000"/>
          </a:bodyPr>
          <a:lstStyle/>
          <a:p>
            <a:pPr marL="457200" lvl="1" indent="-342900">
              <a:lnSpc>
                <a:spcPct val="95000"/>
              </a:lnSpc>
              <a:spcBef>
                <a:spcPct val="0"/>
              </a:spcBef>
              <a:buClr>
                <a:srgbClr val="000000"/>
              </a:buClr>
              <a:buFontTx/>
              <a:buChar char="•"/>
            </a:pPr>
            <a:r>
              <a:rPr lang="en-US" altLang="en-US" sz="2700" dirty="0">
                <a:solidFill>
                  <a:srgbClr val="333333"/>
                </a:solidFill>
              </a:rPr>
              <a:t>No matter how strong your:</a:t>
            </a:r>
            <a:endParaRPr lang="en-US" altLang="en-US" dirty="0"/>
          </a:p>
          <a:p>
            <a:pPr marL="1028700" lvl="2" indent="-457200">
              <a:lnSpc>
                <a:spcPct val="95000"/>
              </a:lnSpc>
              <a:spcBef>
                <a:spcPct val="0"/>
              </a:spcBef>
              <a:buClr>
                <a:srgbClr val="000000"/>
              </a:buClr>
              <a:buSzPct val="80000"/>
              <a:buFont typeface="Wingdings" panose="05000000000000000000" pitchFamily="2" charset="2"/>
              <a:buChar char="Ø"/>
            </a:pPr>
            <a:r>
              <a:rPr lang="en-US" altLang="en-US" sz="2700" dirty="0">
                <a:solidFill>
                  <a:srgbClr val="333333"/>
                </a:solidFill>
              </a:rPr>
              <a:t>Firewalls</a:t>
            </a:r>
            <a:endParaRPr lang="en-US" altLang="en-US" dirty="0"/>
          </a:p>
          <a:p>
            <a:pPr marL="1028700" lvl="2" indent="-457200">
              <a:lnSpc>
                <a:spcPct val="95000"/>
              </a:lnSpc>
              <a:spcBef>
                <a:spcPct val="0"/>
              </a:spcBef>
              <a:buClr>
                <a:srgbClr val="000000"/>
              </a:buClr>
              <a:buSzPct val="80000"/>
              <a:buFont typeface="Wingdings" panose="05000000000000000000" pitchFamily="2" charset="2"/>
              <a:buChar char="Ø"/>
            </a:pPr>
            <a:r>
              <a:rPr lang="en-US" altLang="en-US" sz="2700" dirty="0">
                <a:solidFill>
                  <a:srgbClr val="333333"/>
                </a:solidFill>
              </a:rPr>
              <a:t>Intrusion Detection Systems</a:t>
            </a:r>
            <a:endParaRPr lang="en-US" altLang="en-US" dirty="0"/>
          </a:p>
          <a:p>
            <a:pPr marL="1028700" lvl="2" indent="-457200">
              <a:lnSpc>
                <a:spcPct val="95000"/>
              </a:lnSpc>
              <a:spcBef>
                <a:spcPct val="0"/>
              </a:spcBef>
              <a:buClr>
                <a:srgbClr val="000000"/>
              </a:buClr>
              <a:buSzPct val="80000"/>
              <a:buFont typeface="Wingdings" panose="05000000000000000000" pitchFamily="2" charset="2"/>
              <a:buChar char="Ø"/>
            </a:pPr>
            <a:r>
              <a:rPr lang="en-US" altLang="en-US" sz="2700" dirty="0">
                <a:solidFill>
                  <a:srgbClr val="333333"/>
                </a:solidFill>
              </a:rPr>
              <a:t>Cryptography</a:t>
            </a:r>
            <a:endParaRPr lang="en-US" altLang="en-US" dirty="0"/>
          </a:p>
          <a:p>
            <a:pPr marL="1028700" lvl="2" indent="-457200">
              <a:lnSpc>
                <a:spcPct val="95000"/>
              </a:lnSpc>
              <a:spcBef>
                <a:spcPct val="0"/>
              </a:spcBef>
              <a:buClr>
                <a:srgbClr val="000000"/>
              </a:buClr>
              <a:buSzPct val="80000"/>
              <a:buFont typeface="Wingdings" panose="05000000000000000000" pitchFamily="2" charset="2"/>
              <a:buChar char="Ø"/>
            </a:pPr>
            <a:r>
              <a:rPr lang="en-US" altLang="en-US" sz="2700" dirty="0">
                <a:solidFill>
                  <a:srgbClr val="333333"/>
                </a:solidFill>
              </a:rPr>
              <a:t>Anti-virus software </a:t>
            </a:r>
            <a:endParaRPr lang="en-US" altLang="en-US" dirty="0"/>
          </a:p>
          <a:p>
            <a:pPr>
              <a:lnSpc>
                <a:spcPct val="95000"/>
              </a:lnSpc>
              <a:spcBef>
                <a:spcPct val="0"/>
              </a:spcBef>
              <a:buFont typeface="Wingdings" panose="05000000000000000000" pitchFamily="2" charset="2"/>
              <a:buChar char="Ø"/>
            </a:pPr>
            <a:endParaRPr lang="en-US" altLang="en-US" sz="2700" dirty="0">
              <a:solidFill>
                <a:srgbClr val="333333"/>
              </a:solidFill>
            </a:endParaRPr>
          </a:p>
          <a:p>
            <a:pPr marL="457200" lvl="1" indent="-342900">
              <a:lnSpc>
                <a:spcPct val="95000"/>
              </a:lnSpc>
              <a:spcBef>
                <a:spcPct val="0"/>
              </a:spcBef>
              <a:buClr>
                <a:srgbClr val="FF0000"/>
              </a:buClr>
              <a:buFontTx/>
              <a:buChar char="•"/>
            </a:pPr>
            <a:r>
              <a:rPr lang="en-US" altLang="en-US" sz="3200" dirty="0">
                <a:solidFill>
                  <a:srgbClr val="FF0000"/>
                </a:solidFill>
              </a:rPr>
              <a:t>You</a:t>
            </a:r>
            <a:r>
              <a:rPr lang="en-US" altLang="en-US" sz="3200" dirty="0">
                <a:solidFill>
                  <a:srgbClr val="333333"/>
                </a:solidFill>
              </a:rPr>
              <a:t> are the </a:t>
            </a:r>
            <a:r>
              <a:rPr lang="en-US" altLang="en-US" sz="3200" dirty="0">
                <a:solidFill>
                  <a:srgbClr val="0000FF"/>
                </a:solidFill>
              </a:rPr>
              <a:t>weakest link</a:t>
            </a:r>
            <a:r>
              <a:rPr lang="en-US" altLang="en-US" sz="3200" dirty="0">
                <a:solidFill>
                  <a:srgbClr val="333333"/>
                </a:solidFill>
              </a:rPr>
              <a:t> in computer security!</a:t>
            </a:r>
            <a:endParaRPr lang="en-US" altLang="en-US" dirty="0"/>
          </a:p>
          <a:p>
            <a:pPr marL="1028700" lvl="2" indent="-457200">
              <a:lnSpc>
                <a:spcPct val="95000"/>
              </a:lnSpc>
              <a:spcBef>
                <a:spcPct val="0"/>
              </a:spcBef>
              <a:buClr>
                <a:srgbClr val="333333"/>
              </a:buClr>
              <a:buSzPct val="80000"/>
              <a:buFont typeface="Wingdings" panose="05000000000000000000" pitchFamily="2" charset="2"/>
              <a:buChar char="Ø"/>
            </a:pPr>
            <a:r>
              <a:rPr lang="en-US" altLang="en-US" sz="3200" dirty="0">
                <a:solidFill>
                  <a:srgbClr val="333333"/>
                </a:solidFill>
              </a:rPr>
              <a:t> People are more vulnerable than computers</a:t>
            </a:r>
            <a:endParaRPr lang="en-US" altLang="en-US" dirty="0"/>
          </a:p>
          <a:p>
            <a:pPr marL="0" indent="0">
              <a:lnSpc>
                <a:spcPct val="95000"/>
              </a:lnSpc>
              <a:spcBef>
                <a:spcPct val="0"/>
              </a:spcBef>
              <a:buFontTx/>
              <a:buNone/>
            </a:pPr>
            <a:r>
              <a:rPr lang="en-US" altLang="en-US" dirty="0">
                <a:solidFill>
                  <a:srgbClr val="333333"/>
                </a:solidFill>
              </a:rPr>
              <a:t> </a:t>
            </a:r>
            <a:endParaRPr lang="en-US" altLang="en-US" dirty="0"/>
          </a:p>
          <a:p>
            <a:pPr marL="457200" lvl="1" indent="-342900">
              <a:lnSpc>
                <a:spcPct val="95000"/>
              </a:lnSpc>
              <a:spcBef>
                <a:spcPct val="0"/>
              </a:spcBef>
              <a:buClr>
                <a:srgbClr val="333333"/>
              </a:buClr>
              <a:buFontTx/>
              <a:buChar char="•"/>
            </a:pPr>
            <a:r>
              <a:rPr lang="en-US" altLang="en-US" sz="3200" dirty="0">
                <a:solidFill>
                  <a:srgbClr val="333333"/>
                </a:solidFill>
              </a:rPr>
              <a:t>"</a:t>
            </a:r>
            <a:r>
              <a:rPr lang="en-US" altLang="en-US" sz="3200" i="1" dirty="0">
                <a:solidFill>
                  <a:srgbClr val="333333"/>
                </a:solidFill>
              </a:rPr>
              <a:t>The weakest link in the security chain is the human element</a:t>
            </a:r>
            <a:r>
              <a:rPr lang="en-US" altLang="en-US" sz="3200" dirty="0">
                <a:solidFill>
                  <a:srgbClr val="333333"/>
                </a:solidFill>
              </a:rPr>
              <a:t>" </a:t>
            </a:r>
            <a:r>
              <a:rPr lang="en-US" altLang="en-US" dirty="0">
                <a:solidFill>
                  <a:srgbClr val="333333"/>
                </a:solidFill>
              </a:rPr>
              <a:t>-Kevin </a:t>
            </a:r>
            <a:r>
              <a:rPr lang="en-US" altLang="en-US" dirty="0" err="1">
                <a:solidFill>
                  <a:srgbClr val="333333"/>
                </a:solidFill>
              </a:rPr>
              <a:t>Mitnick</a:t>
            </a:r>
            <a:r>
              <a:rPr lang="en-US" altLang="en-US" sz="3200" dirty="0">
                <a:solidFill>
                  <a:srgbClr val="333333"/>
                </a:solidFill>
              </a:rPr>
              <a:t> </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6167" y="461818"/>
            <a:ext cx="3605457" cy="3177309"/>
          </a:xfrm>
          <a:prstGeom prst="rect">
            <a:avLst/>
          </a:prstGeom>
        </p:spPr>
      </p:pic>
    </p:spTree>
    <p:extLst>
      <p:ext uri="{BB962C8B-B14F-4D97-AF65-F5344CB8AC3E}">
        <p14:creationId xmlns:p14="http://schemas.microsoft.com/office/powerpoint/2010/main" val="2556934610"/>
      </p:ext>
    </p:extLst>
  </p:cSld>
  <p:clrMapOvr>
    <a:masterClrMapping/>
  </p:clrMapOvr>
  <mc:AlternateContent xmlns:mc="http://schemas.openxmlformats.org/markup-compatibility/2006">
    <mc:Choice xmlns:p14="http://schemas.microsoft.com/office/powerpoint/2010/main" Requires="p14">
      <p:transition spd="slow" p14:dur="3000" advClick="0" advTm="9000">
        <p:wipe/>
      </p:transition>
    </mc:Choice>
    <mc:Fallback>
      <p:transition spd="slow" advClick="0" advTm="9000">
        <p:wip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Countermeasures</a:t>
            </a:r>
          </a:p>
        </p:txBody>
      </p:sp>
      <p:sp>
        <p:nvSpPr>
          <p:cNvPr id="3" name="Content Placeholder 2"/>
          <p:cNvSpPr>
            <a:spLocks noGrp="1"/>
          </p:cNvSpPr>
          <p:nvPr>
            <p:ph idx="1"/>
          </p:nvPr>
        </p:nvSpPr>
        <p:spPr/>
        <p:txBody>
          <a:bodyPr>
            <a:normAutofit fontScale="70000" lnSpcReduction="20000"/>
          </a:bodyPr>
          <a:lstStyle/>
          <a:p>
            <a:r>
              <a:rPr lang="en-US" b="1" dirty="0"/>
              <a:t>Standard Framework</a:t>
            </a:r>
            <a:r>
              <a:rPr lang="en-US" dirty="0"/>
              <a:t> Establishing frameworks of trust on an employee/personnel level (i.e., specify and train personnel when/where/why/how sensitive information should be handled)</a:t>
            </a:r>
          </a:p>
          <a:p>
            <a:r>
              <a:rPr lang="en-US" b="1" dirty="0"/>
              <a:t>Scrutinizing Information</a:t>
            </a:r>
            <a:r>
              <a:rPr lang="en-US" dirty="0"/>
              <a:t> Identifying which information is sensitive and evaluating its exposure to social engineering and breakdowns in security systems (building, computer system, etc.)</a:t>
            </a:r>
          </a:p>
          <a:p>
            <a:r>
              <a:rPr lang="en-US" b="1" dirty="0"/>
              <a:t>Security Protocols</a:t>
            </a:r>
            <a:r>
              <a:rPr lang="en-US" dirty="0"/>
              <a:t> Establishing security protocols, policies, and procedures for handling sensitive information.</a:t>
            </a:r>
          </a:p>
          <a:p>
            <a:r>
              <a:rPr lang="en-US" b="1" dirty="0"/>
              <a:t>Training to Employees</a:t>
            </a:r>
            <a:r>
              <a:rPr lang="en-US" dirty="0"/>
              <a:t> Training employees in security protocols relevant to their position. (e.g., in situations such as tailgating, if a person's identity cannot be verified, then employees must be trained to politely refuse.)</a:t>
            </a:r>
          </a:p>
          <a:p>
            <a:r>
              <a:rPr lang="en-US" b="1" dirty="0"/>
              <a:t>Event Test</a:t>
            </a:r>
            <a:r>
              <a:rPr lang="en-US" dirty="0"/>
              <a:t> Performing unannounced, periodic tests of the security framework.</a:t>
            </a:r>
          </a:p>
          <a:p>
            <a:r>
              <a:rPr lang="en-US" b="1" dirty="0"/>
              <a:t>Review</a:t>
            </a:r>
            <a:r>
              <a:rPr lang="en-US" dirty="0"/>
              <a:t> Reviewing the above steps regularly: no solutions to information integrity are perfect.</a:t>
            </a:r>
          </a:p>
          <a:p>
            <a:r>
              <a:rPr lang="en-US" b="1" dirty="0"/>
              <a:t>Waste Management</a:t>
            </a:r>
            <a:r>
              <a:rPr lang="en-US" dirty="0"/>
              <a:t> Using a waste management service that has dumpsters with locks on them, with keys to them limited only to the waste management company and the cleaning staff. Locating the dumpster either in view of employees so that trying to access it carries a risk of being seen or caught, or locating it behind a locked gate.</a:t>
            </a:r>
          </a:p>
          <a:p>
            <a:endParaRPr lang="en-US" dirty="0"/>
          </a:p>
        </p:txBody>
      </p:sp>
    </p:spTree>
    <p:extLst>
      <p:ext uri="{BB962C8B-B14F-4D97-AF65-F5344CB8AC3E}">
        <p14:creationId xmlns:p14="http://schemas.microsoft.com/office/powerpoint/2010/main" val="348331658"/>
      </p:ext>
    </p:extLst>
  </p:cSld>
  <p:clrMapOvr>
    <a:masterClrMapping/>
  </p:clrMapOvr>
  <mc:AlternateContent xmlns:mc="http://schemas.openxmlformats.org/markup-compatibility/2006">
    <mc:Choice xmlns:p14="http://schemas.microsoft.com/office/powerpoint/2010/main" Requires="p14">
      <p:transition spd="slow" p14:dur="3000" advClick="0" advTm="15000">
        <p:wipe/>
      </p:transition>
    </mc:Choice>
    <mc:Fallback>
      <p:transition spd="slow" advClick="0" advTm="15000">
        <p:wip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1654" y="1857184"/>
            <a:ext cx="9144000" cy="2387600"/>
          </a:xfrm>
        </p:spPr>
        <p:txBody>
          <a:bodyPr>
            <a:normAutofit fontScale="90000"/>
          </a:bodyPr>
          <a:lstStyle/>
          <a:p>
            <a:r>
              <a:rPr lang="en-US" b="1" dirty="0">
                <a:solidFill>
                  <a:schemeClr val="bg1"/>
                </a:solidFill>
              </a:rPr>
              <a:t>Social Engineering: The Human Element of Cyber Security</a:t>
            </a:r>
          </a:p>
        </p:txBody>
      </p:sp>
    </p:spTree>
    <p:extLst>
      <p:ext uri="{BB962C8B-B14F-4D97-AF65-F5344CB8AC3E}">
        <p14:creationId xmlns:p14="http://schemas.microsoft.com/office/powerpoint/2010/main" val="2833098343"/>
      </p:ext>
    </p:extLst>
  </p:cSld>
  <p:clrMapOvr>
    <a:masterClrMapping/>
  </p:clrMapOvr>
  <mc:AlternateContent xmlns:mc="http://schemas.openxmlformats.org/markup-compatibility/2006">
    <mc:Choice xmlns:p14="http://schemas.microsoft.com/office/powerpoint/2010/main" Requires="p14">
      <p:transition spd="slow" p14:dur="3000" advClick="0" advTm="6000">
        <p:wipe/>
      </p:transition>
    </mc:Choice>
    <mc:Fallback>
      <p:transition spd="slow" advClick="0" advTm="6000">
        <p:wip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Content Placeholder 2"/>
          <p:cNvSpPr>
            <a:spLocks noGrp="1"/>
          </p:cNvSpPr>
          <p:nvPr>
            <p:ph idx="1"/>
          </p:nvPr>
        </p:nvSpPr>
        <p:spPr/>
        <p:txBody>
          <a:bodyPr>
            <a:normAutofit/>
          </a:bodyPr>
          <a:lstStyle/>
          <a:p>
            <a:pPr marL="0" indent="0">
              <a:buNone/>
            </a:pPr>
            <a:r>
              <a:rPr lang="en-US" sz="15000" dirty="0"/>
              <a:t>?</a:t>
            </a:r>
          </a:p>
        </p:txBody>
      </p:sp>
    </p:spTree>
    <p:extLst>
      <p:ext uri="{BB962C8B-B14F-4D97-AF65-F5344CB8AC3E}">
        <p14:creationId xmlns:p14="http://schemas.microsoft.com/office/powerpoint/2010/main" val="541346824"/>
      </p:ext>
    </p:extLst>
  </p:cSld>
  <p:clrMapOvr>
    <a:masterClrMapping/>
  </p:clrMapOvr>
  <mc:AlternateContent xmlns:mc="http://schemas.openxmlformats.org/markup-compatibility/2006">
    <mc:Choice xmlns:p14="http://schemas.microsoft.com/office/powerpoint/2010/main" Requires="p14">
      <p:transition spd="slow" p14:dur="3000" advClick="0" advTm="9000">
        <p:wipe/>
      </p:transition>
    </mc:Choice>
    <mc:Fallback>
      <p:transition spd="slow" advClick="0" advTm="9000">
        <p:wip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Social Engineering?</a:t>
            </a:r>
          </a:p>
        </p:txBody>
      </p:sp>
      <p:sp>
        <p:nvSpPr>
          <p:cNvPr id="3" name="Content Placeholder 2"/>
          <p:cNvSpPr>
            <a:spLocks noGrp="1"/>
          </p:cNvSpPr>
          <p:nvPr>
            <p:ph idx="1"/>
          </p:nvPr>
        </p:nvSpPr>
        <p:spPr/>
        <p:txBody>
          <a:bodyPr/>
          <a:lstStyle/>
          <a:p>
            <a:pPr marL="457200" lvl="1" indent="-342900">
              <a:lnSpc>
                <a:spcPct val="95000"/>
              </a:lnSpc>
              <a:spcBef>
                <a:spcPct val="0"/>
              </a:spcBef>
              <a:buClr>
                <a:srgbClr val="000000"/>
              </a:buClr>
              <a:buFontTx/>
              <a:buChar char="•"/>
            </a:pPr>
            <a:r>
              <a:rPr lang="en-US" altLang="en-US" sz="2700" dirty="0">
                <a:solidFill>
                  <a:srgbClr val="333333"/>
                </a:solidFill>
                <a:latin typeface="Arial" panose="020B0604020202020204" pitchFamily="34" charset="0"/>
              </a:rPr>
              <a:t>Attacker uses human interaction to obtain or compromise information</a:t>
            </a:r>
            <a:endParaRPr lang="en-US" altLang="en-US" dirty="0"/>
          </a:p>
          <a:p>
            <a:pPr marL="0" indent="0">
              <a:lnSpc>
                <a:spcPct val="95000"/>
              </a:lnSpc>
              <a:spcBef>
                <a:spcPct val="0"/>
              </a:spcBef>
              <a:buFontTx/>
              <a:buNone/>
            </a:pPr>
            <a:endParaRPr lang="en-US" altLang="en-US" sz="2700" dirty="0">
              <a:solidFill>
                <a:srgbClr val="333333"/>
              </a:solidFill>
              <a:latin typeface="Arial" panose="020B0604020202020204" pitchFamily="34" charset="0"/>
            </a:endParaRPr>
          </a:p>
          <a:p>
            <a:pPr marL="457200" lvl="1" indent="-342900">
              <a:lnSpc>
                <a:spcPct val="95000"/>
              </a:lnSpc>
              <a:spcBef>
                <a:spcPct val="0"/>
              </a:spcBef>
              <a:buClr>
                <a:srgbClr val="000000"/>
              </a:buClr>
              <a:buFontTx/>
              <a:buChar char="•"/>
            </a:pPr>
            <a:r>
              <a:rPr lang="en-US" altLang="en-US" sz="2700" dirty="0">
                <a:solidFill>
                  <a:srgbClr val="333333"/>
                </a:solidFill>
                <a:latin typeface="Arial" panose="020B0604020202020204" pitchFamily="34" charset="0"/>
              </a:rPr>
              <a:t>Attacker my appear unassuming or respectable</a:t>
            </a:r>
            <a:endParaRPr lang="en-US" altLang="en-US" dirty="0"/>
          </a:p>
          <a:p>
            <a:pPr marL="1028700" lvl="2" indent="-457200">
              <a:lnSpc>
                <a:spcPct val="95000"/>
              </a:lnSpc>
              <a:spcBef>
                <a:spcPct val="0"/>
              </a:spcBef>
              <a:buClr>
                <a:srgbClr val="000000"/>
              </a:buClr>
              <a:buSzPct val="80000"/>
              <a:buFont typeface="Wingdings" panose="05000000000000000000" pitchFamily="2" charset="2"/>
              <a:buChar char="Ø"/>
            </a:pPr>
            <a:r>
              <a:rPr lang="en-US" altLang="en-US" sz="2700" dirty="0">
                <a:solidFill>
                  <a:srgbClr val="333333"/>
                </a:solidFill>
                <a:latin typeface="Arial" panose="020B0604020202020204" pitchFamily="34" charset="0"/>
              </a:rPr>
              <a:t>Pretend</a:t>
            </a:r>
            <a:r>
              <a:rPr lang="en-US" altLang="en-US" sz="2700" b="1" dirty="0">
                <a:solidFill>
                  <a:srgbClr val="333333"/>
                </a:solidFill>
                <a:latin typeface="Arial" panose="020B0604020202020204" pitchFamily="34" charset="0"/>
              </a:rPr>
              <a:t> </a:t>
            </a:r>
            <a:r>
              <a:rPr lang="en-US" altLang="en-US" sz="2700" dirty="0">
                <a:solidFill>
                  <a:srgbClr val="333333"/>
                </a:solidFill>
                <a:latin typeface="Arial" panose="020B0604020202020204" pitchFamily="34" charset="0"/>
              </a:rPr>
              <a:t>to be a new employee, repair man, etc.</a:t>
            </a:r>
            <a:endParaRPr lang="en-US" altLang="en-US" dirty="0"/>
          </a:p>
          <a:p>
            <a:pPr marL="1028700" lvl="2" indent="-457200">
              <a:lnSpc>
                <a:spcPct val="95000"/>
              </a:lnSpc>
              <a:spcBef>
                <a:spcPct val="0"/>
              </a:spcBef>
              <a:buClr>
                <a:srgbClr val="000000"/>
              </a:buClr>
              <a:buSzPct val="80000"/>
              <a:buFont typeface="Wingdings" panose="05000000000000000000" pitchFamily="2" charset="2"/>
              <a:buChar char="Ø"/>
            </a:pPr>
            <a:r>
              <a:rPr lang="en-US" altLang="en-US" sz="2700" dirty="0">
                <a:solidFill>
                  <a:srgbClr val="333333"/>
                </a:solidFill>
                <a:latin typeface="Arial" panose="020B0604020202020204" pitchFamily="34" charset="0"/>
              </a:rPr>
              <a:t>May even offer credentials</a:t>
            </a:r>
            <a:endParaRPr lang="en-US" altLang="en-US" dirty="0"/>
          </a:p>
          <a:p>
            <a:pPr marL="0" indent="0">
              <a:lnSpc>
                <a:spcPct val="95000"/>
              </a:lnSpc>
              <a:spcBef>
                <a:spcPct val="0"/>
              </a:spcBef>
              <a:buFontTx/>
              <a:buNone/>
            </a:pPr>
            <a:endParaRPr lang="en-US" altLang="en-US" sz="2700" dirty="0">
              <a:solidFill>
                <a:srgbClr val="333333"/>
              </a:solidFill>
              <a:latin typeface="Arial" panose="020B0604020202020204" pitchFamily="34" charset="0"/>
            </a:endParaRPr>
          </a:p>
          <a:p>
            <a:pPr marL="457200" lvl="1" indent="-342900">
              <a:lnSpc>
                <a:spcPct val="95000"/>
              </a:lnSpc>
              <a:spcBef>
                <a:spcPct val="0"/>
              </a:spcBef>
              <a:buClr>
                <a:srgbClr val="000000"/>
              </a:buClr>
              <a:buFontTx/>
              <a:buChar char="•"/>
            </a:pPr>
            <a:r>
              <a:rPr lang="en-US" altLang="en-US" sz="2700" dirty="0">
                <a:solidFill>
                  <a:srgbClr val="333333"/>
                </a:solidFill>
                <a:latin typeface="Arial" panose="020B0604020202020204" pitchFamily="34" charset="0"/>
              </a:rPr>
              <a:t>By asking questions, the attacker may piece enough information together to infiltrate a companies network</a:t>
            </a:r>
            <a:endParaRPr lang="en-US" altLang="en-US" dirty="0"/>
          </a:p>
          <a:p>
            <a:pPr marL="1028700" lvl="2" indent="-457200">
              <a:lnSpc>
                <a:spcPct val="95000"/>
              </a:lnSpc>
              <a:spcBef>
                <a:spcPct val="0"/>
              </a:spcBef>
              <a:buClr>
                <a:srgbClr val="000000"/>
              </a:buClr>
              <a:buSzPct val="80000"/>
              <a:buFont typeface="Wingdings" panose="05000000000000000000" pitchFamily="2" charset="2"/>
              <a:buChar char="Ø"/>
            </a:pPr>
            <a:r>
              <a:rPr lang="en-US" altLang="en-US" sz="2700" dirty="0">
                <a:solidFill>
                  <a:srgbClr val="333333"/>
                </a:solidFill>
                <a:latin typeface="Arial" panose="020B0604020202020204" pitchFamily="34" charset="0"/>
              </a:rPr>
              <a:t>May attempt to get information from many sources</a:t>
            </a:r>
          </a:p>
          <a:p>
            <a:endParaRPr lang="en-US" dirty="0"/>
          </a:p>
        </p:txBody>
      </p:sp>
    </p:spTree>
    <p:extLst>
      <p:ext uri="{BB962C8B-B14F-4D97-AF65-F5344CB8AC3E}">
        <p14:creationId xmlns:p14="http://schemas.microsoft.com/office/powerpoint/2010/main" val="3950317567"/>
      </p:ext>
    </p:extLst>
  </p:cSld>
  <p:clrMapOvr>
    <a:masterClrMapping/>
  </p:clrMapOvr>
  <mc:AlternateContent xmlns:mc="http://schemas.openxmlformats.org/markup-compatibility/2006">
    <mc:Choice xmlns:p14="http://schemas.microsoft.com/office/powerpoint/2010/main" Requires="p14">
      <p:transition spd="slow" p14:dur="3000" advClick="0" advTm="9000">
        <p:wipe/>
      </p:transition>
    </mc:Choice>
    <mc:Fallback>
      <p:transition spd="slow" advClick="0" advTm="9000">
        <p:wip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is Kevin </a:t>
            </a:r>
            <a:r>
              <a:rPr lang="en-US" dirty="0" err="1"/>
              <a:t>Mitnick</a:t>
            </a:r>
            <a:r>
              <a:rPr lang="en-US" dirty="0"/>
              <a:t>?</a:t>
            </a:r>
          </a:p>
        </p:txBody>
      </p:sp>
      <p:sp>
        <p:nvSpPr>
          <p:cNvPr id="3" name="Content Placeholder 2"/>
          <p:cNvSpPr>
            <a:spLocks noGrp="1"/>
          </p:cNvSpPr>
          <p:nvPr>
            <p:ph idx="1"/>
          </p:nvPr>
        </p:nvSpPr>
        <p:spPr>
          <a:xfrm>
            <a:off x="265545" y="1797916"/>
            <a:ext cx="9100127" cy="4861502"/>
          </a:xfrm>
        </p:spPr>
        <p:txBody>
          <a:bodyPr/>
          <a:lstStyle/>
          <a:p>
            <a:r>
              <a:rPr lang="en-US" b="1" dirty="0"/>
              <a:t>Kevin David </a:t>
            </a:r>
            <a:r>
              <a:rPr lang="en-US" b="1" dirty="0" err="1"/>
              <a:t>Mitnick</a:t>
            </a:r>
            <a:r>
              <a:rPr lang="en-US" dirty="0"/>
              <a:t> (born August 6, 1963) is an American computer security consultant, author and hacker, best known for his high-profile 1995 arrest and later five years in prison for various computer and communications-related crimes</a:t>
            </a:r>
          </a:p>
          <a:p>
            <a:endParaRPr lang="en-US" dirty="0"/>
          </a:p>
          <a:p>
            <a:r>
              <a:rPr lang="en-US" dirty="0"/>
              <a:t>While in Federal custody, authorities even placed </a:t>
            </a:r>
            <a:r>
              <a:rPr lang="en-US" dirty="0" err="1"/>
              <a:t>Mitnick</a:t>
            </a:r>
            <a:r>
              <a:rPr lang="en-US" dirty="0"/>
              <a:t> in solitary confinement; reportedly, he was deemed so dangerous that if allowed access to a telephone he could start a nuclear war by just whistling into it.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65672" y="1797916"/>
            <a:ext cx="2668755" cy="4020131"/>
          </a:xfrm>
          <a:prstGeom prst="rect">
            <a:avLst/>
          </a:prstGeom>
        </p:spPr>
      </p:pic>
    </p:spTree>
    <p:extLst>
      <p:ext uri="{BB962C8B-B14F-4D97-AF65-F5344CB8AC3E}">
        <p14:creationId xmlns:p14="http://schemas.microsoft.com/office/powerpoint/2010/main" val="1245787641"/>
      </p:ext>
    </p:extLst>
  </p:cSld>
  <p:clrMapOvr>
    <a:masterClrMapping/>
  </p:clrMapOvr>
  <mc:AlternateContent xmlns:mc="http://schemas.openxmlformats.org/markup-compatibility/2006">
    <mc:Choice xmlns:p14="http://schemas.microsoft.com/office/powerpoint/2010/main" Requires="p14">
      <p:transition spd="slow" p14:dur="3000" advClick="0" advTm="9000">
        <p:wipe/>
      </p:transition>
    </mc:Choice>
    <mc:Fallback>
      <p:transition spd="slow" advClick="0" advTm="9000">
        <p:wip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quote from Kevin </a:t>
            </a:r>
            <a:r>
              <a:rPr lang="en-US" dirty="0" err="1"/>
              <a:t>Mitnick</a:t>
            </a:r>
            <a:r>
              <a:rPr lang="en-US" dirty="0"/>
              <a:t> </a:t>
            </a:r>
          </a:p>
        </p:txBody>
      </p:sp>
      <p:sp>
        <p:nvSpPr>
          <p:cNvPr id="3" name="Content Placeholder 2"/>
          <p:cNvSpPr>
            <a:spLocks noGrp="1"/>
          </p:cNvSpPr>
          <p:nvPr>
            <p:ph idx="1"/>
          </p:nvPr>
        </p:nvSpPr>
        <p:spPr>
          <a:xfrm>
            <a:off x="838199" y="1825625"/>
            <a:ext cx="10411691" cy="4351338"/>
          </a:xfrm>
        </p:spPr>
        <p:txBody>
          <a:bodyPr/>
          <a:lstStyle/>
          <a:p>
            <a:r>
              <a:rPr lang="en-US" dirty="0"/>
              <a:t>A company can spend hundreds of thousands of dollars on firewalls, intrusion detection systems and encryption and other security technologies, but if an attacker can call one trusted person within the company, and that person complies, and if the attacker gets in, then all that money spent on technology is essentially wasted.</a:t>
            </a:r>
          </a:p>
        </p:txBody>
      </p:sp>
    </p:spTree>
    <p:extLst>
      <p:ext uri="{BB962C8B-B14F-4D97-AF65-F5344CB8AC3E}">
        <p14:creationId xmlns:p14="http://schemas.microsoft.com/office/powerpoint/2010/main" val="2997131108"/>
      </p:ext>
    </p:extLst>
  </p:cSld>
  <p:clrMapOvr>
    <a:masterClrMapping/>
  </p:clrMapOvr>
  <mc:AlternateContent xmlns:mc="http://schemas.openxmlformats.org/markup-compatibility/2006">
    <mc:Choice xmlns:p14="http://schemas.microsoft.com/office/powerpoint/2010/main" Requires="p14">
      <p:transition spd="slow" p14:dur="3000" advClick="0" advTm="9000">
        <p:wipe/>
      </p:transition>
    </mc:Choice>
    <mc:Fallback>
      <p:transition spd="slow" advClick="0" advTm="9000">
        <p:wip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8494" y="313769"/>
            <a:ext cx="2198481" cy="1376919"/>
          </a:xfrm>
          <a:prstGeom prst="rect">
            <a:avLst/>
          </a:prstGeom>
          <a:noFill/>
          <a:effectLst>
            <a:glow rad="127000">
              <a:schemeClr val="accent1">
                <a:alpha val="0"/>
              </a:schemeClr>
            </a:glow>
            <a:outerShdw blurRad="50800" dist="50800" dir="5400000" algn="ctr" rotWithShape="0">
              <a:srgbClr val="000000">
                <a:alpha val="0"/>
              </a:srgbClr>
            </a:outerShdw>
          </a:effectLst>
        </p:spPr>
      </p:pic>
      <p:sp>
        <p:nvSpPr>
          <p:cNvPr id="2" name="Title 1"/>
          <p:cNvSpPr>
            <a:spLocks noGrp="1"/>
          </p:cNvSpPr>
          <p:nvPr>
            <p:ph type="title"/>
          </p:nvPr>
        </p:nvSpPr>
        <p:spPr/>
        <p:txBody>
          <a:bodyPr/>
          <a:lstStyle/>
          <a:p>
            <a:r>
              <a:rPr lang="en-US" dirty="0"/>
              <a:t>A classic (and real) Example</a:t>
            </a:r>
          </a:p>
        </p:txBody>
      </p:sp>
      <p:sp>
        <p:nvSpPr>
          <p:cNvPr id="3" name="Content Placeholder 2"/>
          <p:cNvSpPr>
            <a:spLocks noGrp="1"/>
          </p:cNvSpPr>
          <p:nvPr>
            <p:ph idx="1"/>
          </p:nvPr>
        </p:nvSpPr>
        <p:spPr>
          <a:xfrm>
            <a:off x="591015" y="1825625"/>
            <a:ext cx="11139167" cy="3614593"/>
          </a:xfrm>
        </p:spPr>
        <p:txBody>
          <a:bodyPr/>
          <a:lstStyle/>
          <a:p>
            <a:r>
              <a:rPr lang="en-US" dirty="0"/>
              <a:t>In 2007 Carlos Hector </a:t>
            </a:r>
            <a:r>
              <a:rPr lang="en-US" dirty="0" err="1"/>
              <a:t>Flomenbaum</a:t>
            </a:r>
            <a:r>
              <a:rPr lang="en-US" dirty="0"/>
              <a:t> from Argentina (an alias) </a:t>
            </a:r>
            <a:r>
              <a:rPr lang="en-US" altLang="en-US" dirty="0"/>
              <a:t>Managed to steal $28 Million in diamonds in a social engineering attack</a:t>
            </a:r>
          </a:p>
          <a:p>
            <a:r>
              <a:rPr lang="en-US" dirty="0"/>
              <a:t>Philip </a:t>
            </a:r>
            <a:r>
              <a:rPr lang="en-US" dirty="0" err="1"/>
              <a:t>Claes</a:t>
            </a:r>
            <a:r>
              <a:rPr lang="en-US" dirty="0"/>
              <a:t>, spokesman for the Diamond High Council in Antwerp, said that the area had been fitted with a security system costing more than $1 million. The lesson, he said, was that "despite all the efforts one makes in investing in security, when a human error is made nothing can help"</a:t>
            </a:r>
            <a:endParaRPr lang="en-US" altLang="en-US" dirty="0"/>
          </a:p>
          <a:p>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4392605"/>
            <a:ext cx="3398893" cy="2262388"/>
          </a:xfrm>
          <a:prstGeom prst="rect">
            <a:avLst/>
          </a:prstGeom>
        </p:spPr>
      </p:pic>
    </p:spTree>
    <p:extLst>
      <p:ext uri="{BB962C8B-B14F-4D97-AF65-F5344CB8AC3E}">
        <p14:creationId xmlns:p14="http://schemas.microsoft.com/office/powerpoint/2010/main" val="1847614178"/>
      </p:ext>
    </p:extLst>
  </p:cSld>
  <p:clrMapOvr>
    <a:masterClrMapping/>
  </p:clrMapOvr>
  <mc:AlternateContent xmlns:mc="http://schemas.openxmlformats.org/markup-compatibility/2006">
    <mc:Choice xmlns:p14="http://schemas.microsoft.com/office/powerpoint/2010/main" Requires="p14">
      <p:transition spd="slow" p14:dur="3000" advClick="0" advTm="9000">
        <p:wipe/>
      </p:transition>
    </mc:Choice>
    <mc:Fallback>
      <p:transition spd="slow" advClick="0" advTm="9000">
        <p:wip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Attacks</a:t>
            </a:r>
          </a:p>
        </p:txBody>
      </p:sp>
      <p:sp>
        <p:nvSpPr>
          <p:cNvPr id="3" name="Content Placeholder 2"/>
          <p:cNvSpPr>
            <a:spLocks noGrp="1"/>
          </p:cNvSpPr>
          <p:nvPr>
            <p:ph idx="1"/>
          </p:nvPr>
        </p:nvSpPr>
        <p:spPr/>
        <p:txBody>
          <a:bodyPr/>
          <a:lstStyle/>
          <a:p>
            <a:r>
              <a:rPr lang="en-US" altLang="en-US" dirty="0"/>
              <a:t>Phishing</a:t>
            </a:r>
          </a:p>
          <a:p>
            <a:r>
              <a:rPr lang="en-US" altLang="en-US" dirty="0"/>
              <a:t>Pretexting</a:t>
            </a:r>
          </a:p>
          <a:p>
            <a:r>
              <a:rPr lang="en-US" altLang="en-US" dirty="0"/>
              <a:t>Tailgating or Piggybacking</a:t>
            </a:r>
          </a:p>
          <a:p>
            <a:r>
              <a:rPr lang="en-US" altLang="en-US" dirty="0"/>
              <a:t>Quid Pro Quo</a:t>
            </a:r>
          </a:p>
          <a:p>
            <a:r>
              <a:rPr lang="en-US" altLang="en-US" dirty="0"/>
              <a:t>Dumpster diving</a:t>
            </a:r>
          </a:p>
          <a:p>
            <a:r>
              <a:rPr lang="en-US" altLang="en-US" dirty="0"/>
              <a:t>Baiting</a:t>
            </a:r>
          </a:p>
        </p:txBody>
      </p:sp>
    </p:spTree>
    <p:extLst>
      <p:ext uri="{BB962C8B-B14F-4D97-AF65-F5344CB8AC3E}">
        <p14:creationId xmlns:p14="http://schemas.microsoft.com/office/powerpoint/2010/main" val="1305971221"/>
      </p:ext>
    </p:extLst>
  </p:cSld>
  <p:clrMapOvr>
    <a:masterClrMapping/>
  </p:clrMapOvr>
  <mc:AlternateContent xmlns:mc="http://schemas.openxmlformats.org/markup-compatibility/2006">
    <mc:Choice xmlns:p14="http://schemas.microsoft.com/office/powerpoint/2010/main" Requires="p14">
      <p:transition spd="slow" p14:dur="3000" advClick="0" advTm="9000">
        <p:wipe/>
      </p:transition>
    </mc:Choice>
    <mc:Fallback>
      <p:transition spd="slow" advClick="0" advTm="9000">
        <p:wip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Phishing</a:t>
            </a:r>
            <a:endParaRPr lang="en-US" dirty="0"/>
          </a:p>
        </p:txBody>
      </p:sp>
      <p:sp>
        <p:nvSpPr>
          <p:cNvPr id="3" name="Content Placeholder 2"/>
          <p:cNvSpPr>
            <a:spLocks noGrp="1"/>
          </p:cNvSpPr>
          <p:nvPr>
            <p:ph idx="1"/>
          </p:nvPr>
        </p:nvSpPr>
        <p:spPr>
          <a:xfrm>
            <a:off x="838199" y="1690688"/>
            <a:ext cx="10273145" cy="4377603"/>
          </a:xfrm>
        </p:spPr>
        <p:txBody>
          <a:bodyPr>
            <a:normAutofit/>
          </a:bodyPr>
          <a:lstStyle/>
          <a:p>
            <a:r>
              <a:rPr lang="en-US" dirty="0"/>
              <a:t>Phishing scams might be the most common types of social engineering attacks used today. Most phishing scams demonstrate the following characteristics:</a:t>
            </a:r>
          </a:p>
          <a:p>
            <a:pPr>
              <a:buFont typeface="Wingdings" panose="05000000000000000000" pitchFamily="2" charset="2"/>
              <a:buChar char="Ø"/>
            </a:pPr>
            <a:r>
              <a:rPr lang="en-US" sz="2400" dirty="0"/>
              <a:t>Seek to obtain personal information, such as names, addresses and social security numbers.</a:t>
            </a:r>
          </a:p>
          <a:p>
            <a:pPr>
              <a:buFont typeface="Wingdings" panose="05000000000000000000" pitchFamily="2" charset="2"/>
              <a:buChar char="Ø"/>
            </a:pPr>
            <a:r>
              <a:rPr lang="en-US" sz="2400" dirty="0"/>
              <a:t>Use link </a:t>
            </a:r>
            <a:r>
              <a:rPr lang="en-US" sz="2400" dirty="0" err="1"/>
              <a:t>shorteners</a:t>
            </a:r>
            <a:r>
              <a:rPr lang="en-US" sz="2400" dirty="0"/>
              <a:t> or embed links that redirect users to suspicious websites in URLs that appear legitimate.</a:t>
            </a:r>
          </a:p>
          <a:p>
            <a:pPr>
              <a:buFont typeface="Wingdings" panose="05000000000000000000" pitchFamily="2" charset="2"/>
              <a:buChar char="Ø"/>
            </a:pPr>
            <a:r>
              <a:rPr lang="en-US" sz="2400" dirty="0"/>
              <a:t>Incorporates threats, fear and a sense of urgency in an attempt to manipulate the user into acting promptly.</a:t>
            </a:r>
          </a:p>
          <a:p>
            <a:endParaRPr lang="en-US" altLang="en-US" dirty="0"/>
          </a:p>
          <a:p>
            <a:pPr marL="0" indent="0">
              <a:buNone/>
            </a:pP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732597">
            <a:off x="8438770" y="375806"/>
            <a:ext cx="1387255" cy="1920814"/>
          </a:xfrm>
          <a:prstGeom prst="rect">
            <a:avLst/>
          </a:prstGeom>
        </p:spPr>
      </p:pic>
    </p:spTree>
    <p:extLst>
      <p:ext uri="{BB962C8B-B14F-4D97-AF65-F5344CB8AC3E}">
        <p14:creationId xmlns:p14="http://schemas.microsoft.com/office/powerpoint/2010/main" val="1098466322"/>
      </p:ext>
    </p:extLst>
  </p:cSld>
  <p:clrMapOvr>
    <a:masterClrMapping/>
  </p:clrMapOvr>
  <mc:AlternateContent xmlns:mc="http://schemas.openxmlformats.org/markup-compatibility/2006">
    <mc:Choice xmlns:p14="http://schemas.microsoft.com/office/powerpoint/2010/main" Requires="p14">
      <p:transition spd="slow" p14:dur="3000" advClick="0" advTm="9000">
        <p:wipe/>
      </p:transition>
    </mc:Choice>
    <mc:Fallback>
      <p:transition spd="slow" advClick="0" advTm="9000">
        <p:wip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Phishing (continued..)</a:t>
            </a:r>
          </a:p>
        </p:txBody>
      </p:sp>
      <p:sp>
        <p:nvSpPr>
          <p:cNvPr id="3" name="Content Placeholder 2"/>
          <p:cNvSpPr>
            <a:spLocks noGrp="1"/>
          </p:cNvSpPr>
          <p:nvPr>
            <p:ph idx="1"/>
          </p:nvPr>
        </p:nvSpPr>
        <p:spPr/>
        <p:txBody>
          <a:bodyPr/>
          <a:lstStyle/>
          <a:p>
            <a:r>
              <a:rPr lang="en-US" altLang="en-US" dirty="0"/>
              <a:t>Use of deceptive mass mailing</a:t>
            </a:r>
          </a:p>
          <a:p>
            <a:r>
              <a:rPr lang="en-US" altLang="en-US" dirty="0"/>
              <a:t>Can target specific entities (“spear phishing”)</a:t>
            </a:r>
          </a:p>
          <a:p>
            <a:r>
              <a:rPr lang="en-US" altLang="en-US" dirty="0"/>
              <a:t>Prevention:</a:t>
            </a:r>
          </a:p>
          <a:p>
            <a:pPr lvl="1">
              <a:buFont typeface="Wingdings" panose="05000000000000000000" pitchFamily="2" charset="2"/>
              <a:buChar char="ü"/>
            </a:pPr>
            <a:r>
              <a:rPr lang="en-US" altLang="en-US" dirty="0"/>
              <a:t>Honeypot email addresses</a:t>
            </a:r>
          </a:p>
          <a:p>
            <a:pPr lvl="1">
              <a:buFont typeface="Wingdings" panose="05000000000000000000" pitchFamily="2" charset="2"/>
              <a:buChar char="ü"/>
            </a:pPr>
            <a:r>
              <a:rPr lang="en-US" altLang="en-US" dirty="0"/>
              <a:t>Education</a:t>
            </a:r>
          </a:p>
          <a:p>
            <a:pPr lvl="1">
              <a:buFont typeface="Wingdings" panose="05000000000000000000" pitchFamily="2" charset="2"/>
              <a:buChar char="ü"/>
            </a:pPr>
            <a:r>
              <a:rPr lang="en-US" altLang="en-US" dirty="0"/>
              <a:t>Awareness of network and website changes</a:t>
            </a:r>
          </a:p>
          <a:p>
            <a:pPr lvl="1">
              <a:buFont typeface="Wingdings" panose="05000000000000000000" pitchFamily="2" charset="2"/>
              <a:buChar char="ü"/>
            </a:pPr>
            <a:r>
              <a:rPr lang="en-US" altLang="en-US" dirty="0"/>
              <a:t>Create a reporting procedure</a:t>
            </a:r>
          </a:p>
          <a:p>
            <a:pPr marL="457200" lvl="1" indent="0">
              <a:buNone/>
            </a:pPr>
            <a:endParaRPr lang="en-US" alt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8543" y="3367422"/>
            <a:ext cx="6652476" cy="3326238"/>
          </a:xfrm>
          <a:prstGeom prst="rect">
            <a:avLst/>
          </a:prstGeom>
        </p:spPr>
      </p:pic>
    </p:spTree>
    <p:extLst>
      <p:ext uri="{BB962C8B-B14F-4D97-AF65-F5344CB8AC3E}">
        <p14:creationId xmlns:p14="http://schemas.microsoft.com/office/powerpoint/2010/main" val="684783105"/>
      </p:ext>
    </p:extLst>
  </p:cSld>
  <p:clrMapOvr>
    <a:masterClrMapping/>
  </p:clrMapOvr>
  <mc:AlternateContent xmlns:mc="http://schemas.openxmlformats.org/markup-compatibility/2006">
    <mc:Choice xmlns:p14="http://schemas.microsoft.com/office/powerpoint/2010/main" Requires="p14">
      <p:transition spd="slow" p14:dur="3000" advClick="0" advTm="9000">
        <p:wipe/>
      </p:transition>
    </mc:Choice>
    <mc:Fallback>
      <p:transition spd="slow" advClick="0" advTm="9000">
        <p:wip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3411</TotalTime>
  <Words>1125</Words>
  <Application>Microsoft Office PowerPoint</Application>
  <PresentationFormat>Widescreen</PresentationFormat>
  <Paragraphs>141</Paragraphs>
  <Slides>20</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Wingdings</vt:lpstr>
      <vt:lpstr>Office Theme</vt:lpstr>
      <vt:lpstr>Who we are?</vt:lpstr>
      <vt:lpstr>Social Engineering: The Human Element of Cyber Security</vt:lpstr>
      <vt:lpstr>What is Social Engineering?</vt:lpstr>
      <vt:lpstr>Who is Kevin Mitnick?</vt:lpstr>
      <vt:lpstr>A quote from Kevin Mitnick </vt:lpstr>
      <vt:lpstr>A classic (and real) Example</vt:lpstr>
      <vt:lpstr>Types of Attacks</vt:lpstr>
      <vt:lpstr>Phishing</vt:lpstr>
      <vt:lpstr>Phishing (continued..)</vt:lpstr>
      <vt:lpstr>Pretexting</vt:lpstr>
      <vt:lpstr>Pretexting (continued..)</vt:lpstr>
      <vt:lpstr>Tailgating</vt:lpstr>
      <vt:lpstr>Quid Pro Quo</vt:lpstr>
      <vt:lpstr>Quid Pro Quo (continued..)</vt:lpstr>
      <vt:lpstr>Dumpster diving</vt:lpstr>
      <vt:lpstr>Baiting</vt:lpstr>
      <vt:lpstr>Baiting (continued..)</vt:lpstr>
      <vt:lpstr>Weakest Link?</vt:lpstr>
      <vt:lpstr>Countermeasures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Engineering: The Human Element of Cyber Security</dc:title>
  <dc:creator>Europa IT</dc:creator>
  <cp:lastModifiedBy>Europa IT</cp:lastModifiedBy>
  <cp:revision>41</cp:revision>
  <dcterms:created xsi:type="dcterms:W3CDTF">2017-01-26T20:31:10Z</dcterms:created>
  <dcterms:modified xsi:type="dcterms:W3CDTF">2017-02-16T18:31:28Z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